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sldIdLst>
    <p:sldId id="256" r:id="rId2"/>
    <p:sldId id="348" r:id="rId3"/>
    <p:sldId id="293" r:id="rId4"/>
    <p:sldId id="257" r:id="rId5"/>
    <p:sldId id="287" r:id="rId6"/>
    <p:sldId id="280" r:id="rId7"/>
    <p:sldId id="282" r:id="rId8"/>
    <p:sldId id="284" r:id="rId9"/>
    <p:sldId id="260" r:id="rId10"/>
    <p:sldId id="291" r:id="rId11"/>
    <p:sldId id="261" r:id="rId12"/>
    <p:sldId id="283" r:id="rId13"/>
    <p:sldId id="292" r:id="rId14"/>
    <p:sldId id="262" r:id="rId15"/>
    <p:sldId id="294" r:id="rId16"/>
    <p:sldId id="285" r:id="rId17"/>
    <p:sldId id="307" r:id="rId18"/>
    <p:sldId id="288" r:id="rId19"/>
    <p:sldId id="295" r:id="rId20"/>
    <p:sldId id="290" r:id="rId21"/>
    <p:sldId id="306" r:id="rId22"/>
    <p:sldId id="308" r:id="rId23"/>
    <p:sldId id="298" r:id="rId24"/>
    <p:sldId id="297" r:id="rId25"/>
    <p:sldId id="299" r:id="rId26"/>
    <p:sldId id="302" r:id="rId27"/>
    <p:sldId id="303" r:id="rId28"/>
    <p:sldId id="312" r:id="rId29"/>
    <p:sldId id="311" r:id="rId30"/>
    <p:sldId id="304" r:id="rId31"/>
    <p:sldId id="289" r:id="rId32"/>
    <p:sldId id="310" r:id="rId33"/>
    <p:sldId id="309" r:id="rId34"/>
    <p:sldId id="322" r:id="rId35"/>
    <p:sldId id="323" r:id="rId36"/>
    <p:sldId id="313" r:id="rId37"/>
    <p:sldId id="314" r:id="rId38"/>
    <p:sldId id="315" r:id="rId39"/>
    <p:sldId id="316" r:id="rId40"/>
    <p:sldId id="321" r:id="rId41"/>
    <p:sldId id="324" r:id="rId42"/>
    <p:sldId id="317" r:id="rId43"/>
    <p:sldId id="325" r:id="rId44"/>
    <p:sldId id="326" r:id="rId45"/>
    <p:sldId id="318" r:id="rId46"/>
    <p:sldId id="319" r:id="rId47"/>
    <p:sldId id="320" r:id="rId48"/>
    <p:sldId id="327" r:id="rId49"/>
    <p:sldId id="328" r:id="rId50"/>
    <p:sldId id="329" r:id="rId51"/>
    <p:sldId id="330" r:id="rId52"/>
    <p:sldId id="331" r:id="rId53"/>
    <p:sldId id="332" r:id="rId54"/>
    <p:sldId id="333" r:id="rId55"/>
    <p:sldId id="334" r:id="rId56"/>
    <p:sldId id="335" r:id="rId57"/>
    <p:sldId id="300" r:id="rId58"/>
    <p:sldId id="336" r:id="rId59"/>
    <p:sldId id="344" r:id="rId60"/>
    <p:sldId id="343" r:id="rId61"/>
    <p:sldId id="342" r:id="rId62"/>
    <p:sldId id="341" r:id="rId63"/>
    <p:sldId id="346" r:id="rId64"/>
    <p:sldId id="337" r:id="rId65"/>
    <p:sldId id="338" r:id="rId66"/>
    <p:sldId id="340" r:id="rId67"/>
    <p:sldId id="339" r:id="rId68"/>
    <p:sldId id="345" r:id="rId69"/>
    <p:sldId id="347" r:id="rId7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smtClean="0"/>
              <a:t>Klik om de ondertitelstijl van het model te bewerken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2E081A9F-3DF6-4F0D-A7EE-F486D41AB105}" type="datetimeFigureOut">
              <a:rPr lang="nl-NL" smtClean="0"/>
              <a:t>30-1-2023</a:t>
            </a:fld>
            <a:endParaRPr lang="nl-NL"/>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nl-NL"/>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B643D747-586E-441C-BC2E-B7CBE2D229DE}" type="slidenum">
              <a:rPr lang="nl-NL" smtClean="0"/>
              <a:t>‹nr.›</a:t>
            </a:fld>
            <a:endParaRPr lang="nl-NL"/>
          </a:p>
        </p:txBody>
      </p:sp>
    </p:spTree>
    <p:extLst>
      <p:ext uri="{BB962C8B-B14F-4D97-AF65-F5344CB8AC3E}">
        <p14:creationId xmlns:p14="http://schemas.microsoft.com/office/powerpoint/2010/main" val="627255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E081A9F-3DF6-4F0D-A7EE-F486D41AB105}" type="datetimeFigureOut">
              <a:rPr lang="nl-NL" smtClean="0"/>
              <a:t>30-1-2023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643D747-586E-441C-BC2E-B7CBE2D229DE}" type="slidenum">
              <a:rPr lang="nl-NL" smtClean="0"/>
              <a:t>‹nr.›</a:t>
            </a:fld>
            <a:endParaRPr lang="nl-NL"/>
          </a:p>
        </p:txBody>
      </p:sp>
    </p:spTree>
    <p:extLst>
      <p:ext uri="{BB962C8B-B14F-4D97-AF65-F5344CB8AC3E}">
        <p14:creationId xmlns:p14="http://schemas.microsoft.com/office/powerpoint/2010/main" val="2682841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E081A9F-3DF6-4F0D-A7EE-F486D41AB105}" type="datetimeFigureOut">
              <a:rPr lang="nl-NL" smtClean="0"/>
              <a:t>30-1-2023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643D747-586E-441C-BC2E-B7CBE2D229DE}" type="slidenum">
              <a:rPr lang="nl-NL" smtClean="0"/>
              <a:t>‹nr.›</a:t>
            </a:fld>
            <a:endParaRPr lang="nl-NL"/>
          </a:p>
        </p:txBody>
      </p:sp>
    </p:spTree>
    <p:extLst>
      <p:ext uri="{BB962C8B-B14F-4D97-AF65-F5344CB8AC3E}">
        <p14:creationId xmlns:p14="http://schemas.microsoft.com/office/powerpoint/2010/main" val="4029337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E081A9F-3DF6-4F0D-A7EE-F486D41AB105}" type="datetimeFigureOut">
              <a:rPr lang="nl-NL" smtClean="0"/>
              <a:t>30-1-2023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643D747-586E-441C-BC2E-B7CBE2D229DE}" type="slidenum">
              <a:rPr lang="nl-NL" smtClean="0"/>
              <a:t>‹nr.›</a:t>
            </a:fld>
            <a:endParaRPr lang="nl-NL"/>
          </a:p>
        </p:txBody>
      </p:sp>
    </p:spTree>
    <p:extLst>
      <p:ext uri="{BB962C8B-B14F-4D97-AF65-F5344CB8AC3E}">
        <p14:creationId xmlns:p14="http://schemas.microsoft.com/office/powerpoint/2010/main" val="4241226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2E081A9F-3DF6-4F0D-A7EE-F486D41AB105}" type="datetimeFigureOut">
              <a:rPr lang="nl-NL" smtClean="0"/>
              <a:t>30-1-2023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643D747-586E-441C-BC2E-B7CBE2D229DE}" type="slidenum">
              <a:rPr lang="nl-NL" smtClean="0"/>
              <a:t>‹nr.›</a:t>
            </a:fld>
            <a:endParaRPr lang="nl-NL"/>
          </a:p>
        </p:txBody>
      </p:sp>
    </p:spTree>
    <p:extLst>
      <p:ext uri="{BB962C8B-B14F-4D97-AF65-F5344CB8AC3E}">
        <p14:creationId xmlns:p14="http://schemas.microsoft.com/office/powerpoint/2010/main" val="2657190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2E081A9F-3DF6-4F0D-A7EE-F486D41AB105}" type="datetimeFigureOut">
              <a:rPr lang="nl-NL" smtClean="0"/>
              <a:t>30-1-2023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643D747-586E-441C-BC2E-B7CBE2D229DE}" type="slidenum">
              <a:rPr lang="nl-NL" smtClean="0"/>
              <a:t>‹nr.›</a:t>
            </a:fld>
            <a:endParaRPr lang="nl-NL"/>
          </a:p>
        </p:txBody>
      </p:sp>
    </p:spTree>
    <p:extLst>
      <p:ext uri="{BB962C8B-B14F-4D97-AF65-F5344CB8AC3E}">
        <p14:creationId xmlns:p14="http://schemas.microsoft.com/office/powerpoint/2010/main" val="1773518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2E081A9F-3DF6-4F0D-A7EE-F486D41AB105}" type="datetimeFigureOut">
              <a:rPr lang="nl-NL" smtClean="0"/>
              <a:t>30-1-2023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643D747-586E-441C-BC2E-B7CBE2D229DE}" type="slidenum">
              <a:rPr lang="nl-NL" smtClean="0"/>
              <a:t>‹nr.›</a:t>
            </a:fld>
            <a:endParaRPr lang="nl-NL"/>
          </a:p>
        </p:txBody>
      </p:sp>
    </p:spTree>
    <p:extLst>
      <p:ext uri="{BB962C8B-B14F-4D97-AF65-F5344CB8AC3E}">
        <p14:creationId xmlns:p14="http://schemas.microsoft.com/office/powerpoint/2010/main" val="765733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2E081A9F-3DF6-4F0D-A7EE-F486D41AB105}" type="datetimeFigureOut">
              <a:rPr lang="nl-NL" smtClean="0"/>
              <a:t>30-1-2023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643D747-586E-441C-BC2E-B7CBE2D229DE}" type="slidenum">
              <a:rPr lang="nl-NL" smtClean="0"/>
              <a:t>‹nr.›</a:t>
            </a:fld>
            <a:endParaRPr lang="nl-NL"/>
          </a:p>
        </p:txBody>
      </p:sp>
    </p:spTree>
    <p:extLst>
      <p:ext uri="{BB962C8B-B14F-4D97-AF65-F5344CB8AC3E}">
        <p14:creationId xmlns:p14="http://schemas.microsoft.com/office/powerpoint/2010/main" val="111854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081A9F-3DF6-4F0D-A7EE-F486D41AB105}" type="datetimeFigureOut">
              <a:rPr lang="nl-NL" smtClean="0"/>
              <a:t>30-1-2023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643D747-586E-441C-BC2E-B7CBE2D229DE}" type="slidenum">
              <a:rPr lang="nl-NL" smtClean="0"/>
              <a:t>‹nr.›</a:t>
            </a:fld>
            <a:endParaRPr lang="nl-NL"/>
          </a:p>
        </p:txBody>
      </p:sp>
    </p:spTree>
    <p:extLst>
      <p:ext uri="{BB962C8B-B14F-4D97-AF65-F5344CB8AC3E}">
        <p14:creationId xmlns:p14="http://schemas.microsoft.com/office/powerpoint/2010/main" val="1872830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nl-NL" smtClean="0"/>
              <a:t>Klik om de stijl te bewerken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nl-NL" smtClean="0"/>
              <a:t>Tekststijl van het model bewerken</a:t>
            </a:r>
          </a:p>
        </p:txBody>
      </p:sp>
      <p:sp>
        <p:nvSpPr>
          <p:cNvPr id="5" name="Date Placeholder 4"/>
          <p:cNvSpPr>
            <a:spLocks noGrp="1"/>
          </p:cNvSpPr>
          <p:nvPr>
            <p:ph type="dt" sz="half" idx="10"/>
          </p:nvPr>
        </p:nvSpPr>
        <p:spPr/>
        <p:txBody>
          <a:bodyPr/>
          <a:lstStyle/>
          <a:p>
            <a:fld id="{2E081A9F-3DF6-4F0D-A7EE-F486D41AB105}" type="datetimeFigureOut">
              <a:rPr lang="nl-NL" smtClean="0"/>
              <a:t>30-1-2023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643D747-586E-441C-BC2E-B7CBE2D229DE}" type="slidenum">
              <a:rPr lang="nl-NL" smtClean="0"/>
              <a:t>‹nr.›</a:t>
            </a:fld>
            <a:endParaRPr lang="nl-NL"/>
          </a:p>
        </p:txBody>
      </p:sp>
    </p:spTree>
    <p:extLst>
      <p:ext uri="{BB962C8B-B14F-4D97-AF65-F5344CB8AC3E}">
        <p14:creationId xmlns:p14="http://schemas.microsoft.com/office/powerpoint/2010/main" val="351003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2E081A9F-3DF6-4F0D-A7EE-F486D41AB105}" type="datetimeFigureOut">
              <a:rPr lang="nl-NL" smtClean="0"/>
              <a:t>30-1-2023</a:t>
            </a:fld>
            <a:endParaRPr lang="nl-NL"/>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nl-NL"/>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B643D747-586E-441C-BC2E-B7CBE2D229DE}" type="slidenum">
              <a:rPr lang="nl-NL" smtClean="0"/>
              <a:t>‹nr.›</a:t>
            </a:fld>
            <a:endParaRPr lang="nl-NL"/>
          </a:p>
        </p:txBody>
      </p:sp>
    </p:spTree>
    <p:extLst>
      <p:ext uri="{BB962C8B-B14F-4D97-AF65-F5344CB8AC3E}">
        <p14:creationId xmlns:p14="http://schemas.microsoft.com/office/powerpoint/2010/main" val="385688603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2E081A9F-3DF6-4F0D-A7EE-F486D41AB105}" type="datetimeFigureOut">
              <a:rPr lang="nl-NL" smtClean="0"/>
              <a:t>30-1-2023</a:t>
            </a:fld>
            <a:endParaRPr lang="nl-N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nl-N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B643D747-586E-441C-BC2E-B7CBE2D229DE}" type="slidenum">
              <a:rPr lang="nl-NL" smtClean="0"/>
              <a:t>‹nr.›</a:t>
            </a:fld>
            <a:endParaRPr lang="nl-NL"/>
          </a:p>
        </p:txBody>
      </p:sp>
    </p:spTree>
    <p:extLst>
      <p:ext uri="{BB962C8B-B14F-4D97-AF65-F5344CB8AC3E}">
        <p14:creationId xmlns:p14="http://schemas.microsoft.com/office/powerpoint/2010/main" val="858237448"/>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cultuurkeeet@tynaarlo.nl"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3336145" y="2018668"/>
            <a:ext cx="5317013" cy="3055220"/>
          </a:xfrm>
          <a:prstGeom prst="rect">
            <a:avLst/>
          </a:prstGeom>
        </p:spPr>
      </p:pic>
      <p:sp>
        <p:nvSpPr>
          <p:cNvPr id="2" name="Titel 1"/>
          <p:cNvSpPr>
            <a:spLocks noGrp="1"/>
          </p:cNvSpPr>
          <p:nvPr>
            <p:ph type="ctrTitle"/>
          </p:nvPr>
        </p:nvSpPr>
        <p:spPr>
          <a:xfrm>
            <a:off x="1610996" y="855299"/>
            <a:ext cx="8767313" cy="1447043"/>
          </a:xfrm>
        </p:spPr>
        <p:txBody>
          <a:bodyPr/>
          <a:lstStyle/>
          <a:p>
            <a:r>
              <a:rPr lang="nl-NL" sz="7000" dirty="0" smtClean="0"/>
              <a:t>Het geld ligt op de straat</a:t>
            </a:r>
            <a:endParaRPr lang="nl-NL" sz="7000" dirty="0"/>
          </a:p>
        </p:txBody>
      </p:sp>
      <p:sp>
        <p:nvSpPr>
          <p:cNvPr id="3" name="Ondertitel 2"/>
          <p:cNvSpPr>
            <a:spLocks noGrp="1"/>
          </p:cNvSpPr>
          <p:nvPr>
            <p:ph type="subTitle" idx="1"/>
          </p:nvPr>
        </p:nvSpPr>
        <p:spPr>
          <a:xfrm>
            <a:off x="3238053" y="5097700"/>
            <a:ext cx="5497156" cy="1418850"/>
          </a:xfrm>
        </p:spPr>
        <p:txBody>
          <a:bodyPr>
            <a:normAutofit/>
          </a:bodyPr>
          <a:lstStyle/>
          <a:p>
            <a:r>
              <a:rPr lang="nl-NL" sz="3600" b="1" dirty="0" smtClean="0">
                <a:solidFill>
                  <a:schemeClr val="bg1"/>
                </a:solidFill>
              </a:rPr>
              <a:t>workshop voor fondswerving in de non-profit sector</a:t>
            </a:r>
            <a:endParaRPr lang="nl-NL" sz="3600" b="1"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2" descr="Logo-Gemeente-Tynaarlo-2283x100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930954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6" name="Rechthoek 15"/>
          <p:cNvSpPr/>
          <p:nvPr/>
        </p:nvSpPr>
        <p:spPr>
          <a:xfrm>
            <a:off x="6401370" y="2116501"/>
            <a:ext cx="4327182" cy="2308324"/>
          </a:xfrm>
          <a:prstGeom prst="rect">
            <a:avLst/>
          </a:prstGeom>
        </p:spPr>
        <p:txBody>
          <a:bodyPr wrap="square">
            <a:spAutoFit/>
          </a:bodyPr>
          <a:lstStyle/>
          <a:p>
            <a:pPr algn="just"/>
            <a:r>
              <a:rPr lang="nl-NL" sz="1600" b="1" dirty="0"/>
              <a:t>Van idee naar concept </a:t>
            </a:r>
          </a:p>
          <a:p>
            <a:pPr algn="just"/>
            <a:r>
              <a:rPr lang="nl-NL" sz="1600" dirty="0"/>
              <a:t>Om </a:t>
            </a:r>
            <a:r>
              <a:rPr lang="nl-NL" sz="1600" dirty="0" smtClean="0"/>
              <a:t>van een goed idee </a:t>
            </a:r>
            <a:r>
              <a:rPr lang="nl-NL" sz="1600" dirty="0"/>
              <a:t>een daadwerkelijk concept te maken, verbind je verschillende invalshoeken en kwaliteiten met elkaar. Deze onderdelen samen zorgen voor een stel samenhangende elementen met een duidelijk doel; het concept. Zorg ervoor dat je een duidelijk beeld hebt van al deze onderdelen, want een idee alleen is natuurlijk niet genoeg! </a:t>
            </a:r>
          </a:p>
        </p:txBody>
      </p:sp>
      <p:graphicFrame>
        <p:nvGraphicFramePr>
          <p:cNvPr id="17" name="Tabel 16"/>
          <p:cNvGraphicFramePr>
            <a:graphicFrameLocks noGrp="1"/>
          </p:cNvGraphicFramePr>
          <p:nvPr>
            <p:extLst>
              <p:ext uri="{D42A27DB-BD31-4B8C-83A1-F6EECF244321}">
                <p14:modId xmlns:p14="http://schemas.microsoft.com/office/powerpoint/2010/main" val="938607495"/>
              </p:ext>
            </p:extLst>
          </p:nvPr>
        </p:nvGraphicFramePr>
        <p:xfrm>
          <a:off x="1501140" y="1887615"/>
          <a:ext cx="4632119" cy="3485618"/>
        </p:xfrm>
        <a:graphic>
          <a:graphicData uri="http://schemas.openxmlformats.org/drawingml/2006/table">
            <a:tbl>
              <a:tblPr firstRow="1" bandRow="1">
                <a:tableStyleId>{5C22544A-7EE6-4342-B048-85BDC9FD1C3A}</a:tableStyleId>
              </a:tblPr>
              <a:tblGrid>
                <a:gridCol w="2307599">
                  <a:extLst>
                    <a:ext uri="{9D8B030D-6E8A-4147-A177-3AD203B41FA5}">
                      <a16:colId xmlns:a16="http://schemas.microsoft.com/office/drawing/2014/main" val="2957545546"/>
                    </a:ext>
                  </a:extLst>
                </a:gridCol>
                <a:gridCol w="2324520">
                  <a:extLst>
                    <a:ext uri="{9D8B030D-6E8A-4147-A177-3AD203B41FA5}">
                      <a16:colId xmlns:a16="http://schemas.microsoft.com/office/drawing/2014/main" val="1374800615"/>
                    </a:ext>
                  </a:extLst>
                </a:gridCol>
              </a:tblGrid>
              <a:tr h="1076565">
                <a:tc>
                  <a:txBody>
                    <a:bodyPr/>
                    <a:lstStyle/>
                    <a:p>
                      <a:pPr algn="l"/>
                      <a:r>
                        <a:rPr lang="nl-NL" dirty="0" smtClean="0"/>
                        <a:t>Idee</a:t>
                      </a:r>
                      <a:endParaRPr lang="nl-NL" dirty="0"/>
                    </a:p>
                  </a:txBody>
                  <a:tcPr/>
                </a:tc>
                <a:tc>
                  <a:txBody>
                    <a:bodyPr/>
                    <a:lstStyle/>
                    <a:p>
                      <a:pPr algn="l"/>
                      <a:r>
                        <a:rPr lang="nl-NL" dirty="0" smtClean="0"/>
                        <a:t>Motivatie</a:t>
                      </a:r>
                    </a:p>
                    <a:p>
                      <a:pPr algn="l"/>
                      <a:r>
                        <a:rPr lang="nl-NL" dirty="0" smtClean="0"/>
                        <a:t>(doel/doelen, kwaliteit, invalshoeken, etc.)</a:t>
                      </a:r>
                      <a:endParaRPr lang="nl-NL" dirty="0"/>
                    </a:p>
                  </a:txBody>
                  <a:tcPr/>
                </a:tc>
                <a:extLst>
                  <a:ext uri="{0D108BD9-81ED-4DB2-BD59-A6C34878D82A}">
                    <a16:rowId xmlns:a16="http://schemas.microsoft.com/office/drawing/2014/main" val="2091790300"/>
                  </a:ext>
                </a:extLst>
              </a:tr>
              <a:tr h="1417180">
                <a:tc>
                  <a:txBody>
                    <a:bodyPr/>
                    <a:lstStyle/>
                    <a:p>
                      <a:pPr algn="l"/>
                      <a:r>
                        <a:rPr lang="nl-NL" sz="1400" b="1" dirty="0" smtClean="0"/>
                        <a:t>VOORBEELD:</a:t>
                      </a:r>
                      <a:r>
                        <a:rPr lang="nl-NL" sz="1400" b="1" baseline="0" dirty="0" smtClean="0"/>
                        <a:t> De Nietmachine </a:t>
                      </a:r>
                    </a:p>
                    <a:p>
                      <a:pPr algn="l"/>
                      <a:r>
                        <a:rPr lang="nl-NL" sz="1400" dirty="0" smtClean="0"/>
                        <a:t>Situatie: Losse stapels papier zorgen voor chaos. Het idee: Je kunt een stapel papier bij elkaar houden door bijvoorbeeld metaaldraadje.</a:t>
                      </a:r>
                      <a:endParaRPr lang="nl-NL" sz="1400" dirty="0"/>
                    </a:p>
                  </a:txBody>
                  <a:tcPr/>
                </a:tc>
                <a:tc>
                  <a:txBody>
                    <a:bodyPr/>
                    <a:lstStyle/>
                    <a:p>
                      <a:pPr algn="l"/>
                      <a:r>
                        <a:rPr lang="nl-NL" sz="1400" b="1" dirty="0" smtClean="0"/>
                        <a:t>VOORBEELD:</a:t>
                      </a:r>
                      <a:r>
                        <a:rPr lang="nl-NL" sz="1400" b="1" baseline="0" dirty="0" smtClean="0"/>
                        <a:t> De Nietmachine </a:t>
                      </a:r>
                      <a:r>
                        <a:rPr lang="nl-NL" sz="1400" dirty="0" smtClean="0"/>
                        <a:t>Chaos voorkomen</a:t>
                      </a:r>
                      <a:r>
                        <a:rPr lang="nl-NL" sz="1400" baseline="0" dirty="0" smtClean="0"/>
                        <a:t> door papier netjes en geordend aan elkaar vast te maken. </a:t>
                      </a:r>
                      <a:endParaRPr lang="nl-NL" sz="1400" dirty="0"/>
                    </a:p>
                  </a:txBody>
                  <a:tcPr/>
                </a:tc>
                <a:extLst>
                  <a:ext uri="{0D108BD9-81ED-4DB2-BD59-A6C34878D82A}">
                    <a16:rowId xmlns:a16="http://schemas.microsoft.com/office/drawing/2014/main" val="3613981012"/>
                  </a:ext>
                </a:extLst>
              </a:tr>
              <a:tr h="991873">
                <a:tc>
                  <a:txBody>
                    <a:bodyPr/>
                    <a:lstStyle/>
                    <a:p>
                      <a:pPr algn="l"/>
                      <a:r>
                        <a:rPr lang="nl-NL" sz="1400" dirty="0" smtClean="0"/>
                        <a:t>JOUW</a:t>
                      </a:r>
                      <a:r>
                        <a:rPr lang="nl-NL" sz="1400" baseline="0" dirty="0" smtClean="0"/>
                        <a:t> IDEE:</a:t>
                      </a:r>
                      <a:endParaRPr lang="nl-NL" sz="1400" dirty="0"/>
                    </a:p>
                  </a:txBody>
                  <a:tcPr/>
                </a:tc>
                <a:tc>
                  <a:txBody>
                    <a:bodyPr/>
                    <a:lstStyle/>
                    <a:p>
                      <a:pPr algn="l"/>
                      <a:r>
                        <a:rPr lang="nl-NL" sz="1400" dirty="0" smtClean="0"/>
                        <a:t>JOUW</a:t>
                      </a:r>
                      <a:r>
                        <a:rPr lang="nl-NL" sz="1400" baseline="0" dirty="0" smtClean="0"/>
                        <a:t> IDEE:</a:t>
                      </a:r>
                      <a:endParaRPr lang="nl-NL" sz="1400" dirty="0"/>
                    </a:p>
                  </a:txBody>
                  <a:tcPr/>
                </a:tc>
                <a:extLst>
                  <a:ext uri="{0D108BD9-81ED-4DB2-BD59-A6C34878D82A}">
                    <a16:rowId xmlns:a16="http://schemas.microsoft.com/office/drawing/2014/main" val="1879818688"/>
                  </a:ext>
                </a:extLst>
              </a:tr>
            </a:tbl>
          </a:graphicData>
        </a:graphic>
      </p:graphicFrame>
      <p:sp>
        <p:nvSpPr>
          <p:cNvPr id="9" name="Rechthoek 8"/>
          <p:cNvSpPr/>
          <p:nvPr/>
        </p:nvSpPr>
        <p:spPr>
          <a:xfrm>
            <a:off x="1404767" y="1398507"/>
            <a:ext cx="8702939" cy="461665"/>
          </a:xfrm>
          <a:prstGeom prst="rect">
            <a:avLst/>
          </a:prstGeom>
        </p:spPr>
        <p:txBody>
          <a:bodyPr wrap="square">
            <a:spAutoFit/>
          </a:bodyPr>
          <a:lstStyle/>
          <a:p>
            <a:r>
              <a:rPr lang="nl-NL" sz="2400" b="1" dirty="0">
                <a:solidFill>
                  <a:srgbClr val="FF0000"/>
                </a:solidFill>
              </a:rPr>
              <a:t>Opdracht: Zet jouw idee zo concreet en krachtig mogelijk op papier.</a:t>
            </a:r>
          </a:p>
        </p:txBody>
      </p:sp>
      <p:sp>
        <p:nvSpPr>
          <p:cNvPr id="7" name="Rechthoek 6"/>
          <p:cNvSpPr/>
          <p:nvPr/>
        </p:nvSpPr>
        <p:spPr>
          <a:xfrm>
            <a:off x="239480" y="6243732"/>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1911595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2917323"/>
            <a:ext cx="8719185" cy="4062651"/>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t>Ideeën staan zelden op zich zelf, ze worden geopperd in een bepaalde context.</a:t>
            </a:r>
          </a:p>
          <a:p>
            <a:pPr marL="342900" indent="-342900">
              <a:buFont typeface="Arial" panose="020B0604020202020204" pitchFamily="34" charset="0"/>
              <a:buChar char="•"/>
            </a:pPr>
            <a:r>
              <a:rPr lang="nl-NL" sz="2400" dirty="0" smtClean="0"/>
              <a:t>Wordt het idee geopperd in een culturele club, een voetbalclub of  een assemblagebedrijf voor vrachtauto’s? </a:t>
            </a:r>
          </a:p>
          <a:p>
            <a:pPr marL="342900" indent="-342900">
              <a:buFont typeface="Arial" panose="020B0604020202020204" pitchFamily="34" charset="0"/>
              <a:buChar char="•"/>
            </a:pPr>
            <a:r>
              <a:rPr lang="nl-NL" sz="2400" dirty="0" smtClean="0"/>
              <a:t>Het is belangrijk om de context helder te hebben. </a:t>
            </a:r>
          </a:p>
          <a:p>
            <a:pPr marL="342900" indent="-342900">
              <a:buFont typeface="Arial" panose="020B0604020202020204" pitchFamily="34" charset="0"/>
              <a:buChar char="•"/>
            </a:pPr>
            <a:r>
              <a:rPr lang="nl-NL" sz="2400" dirty="0" smtClean="0"/>
              <a:t>Zodat je bij het maken van een projectplan duidelijk kunt maken in welke context jouw project zich afspeelt.</a:t>
            </a:r>
          </a:p>
          <a:p>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1192882"/>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b="1" dirty="0"/>
              <a:t>In welke context </a:t>
            </a:r>
            <a:r>
              <a:rPr lang="nl-NL" b="1" dirty="0" smtClean="0"/>
              <a:t>(omgeving) </a:t>
            </a:r>
          </a:p>
          <a:p>
            <a:r>
              <a:rPr lang="nl-NL" b="1" dirty="0" smtClean="0"/>
              <a:t>staat </a:t>
            </a:r>
            <a:r>
              <a:rPr lang="nl-NL" b="1" dirty="0"/>
              <a:t>mijn </a:t>
            </a:r>
            <a:r>
              <a:rPr lang="nl-NL" b="1" dirty="0" smtClean="0"/>
              <a:t>idee?</a:t>
            </a:r>
            <a:endParaRPr lang="nl-NL" b="1" dirty="0"/>
          </a:p>
        </p:txBody>
      </p:sp>
      <p:sp>
        <p:nvSpPr>
          <p:cNvPr id="6" name="Rechthoek 5"/>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3840637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3" name="Afbeelding 12"/>
          <p:cNvPicPr>
            <a:picLocks noChangeAspect="1"/>
          </p:cNvPicPr>
          <p:nvPr/>
        </p:nvPicPr>
        <p:blipFill>
          <a:blip r:embed="rId4"/>
          <a:stretch>
            <a:fillRect/>
          </a:stretch>
        </p:blipFill>
        <p:spPr>
          <a:xfrm>
            <a:off x="9608552" y="244276"/>
            <a:ext cx="2240000" cy="1440000"/>
          </a:xfrm>
          <a:prstGeom prst="rect">
            <a:avLst/>
          </a:prstGeom>
        </p:spPr>
      </p:pic>
      <p:sp>
        <p:nvSpPr>
          <p:cNvPr id="9" name="Rechthoek 8"/>
          <p:cNvSpPr/>
          <p:nvPr/>
        </p:nvSpPr>
        <p:spPr>
          <a:xfrm>
            <a:off x="1309517" y="1950957"/>
            <a:ext cx="8702939" cy="1754326"/>
          </a:xfrm>
          <a:prstGeom prst="rect">
            <a:avLst/>
          </a:prstGeom>
        </p:spPr>
        <p:txBody>
          <a:bodyPr wrap="square">
            <a:spAutoFit/>
          </a:bodyPr>
          <a:lstStyle/>
          <a:p>
            <a:r>
              <a:rPr lang="nl-NL" sz="5400" b="1" dirty="0">
                <a:solidFill>
                  <a:srgbClr val="FF0000"/>
                </a:solidFill>
              </a:rPr>
              <a:t>Opdracht: Geef de context </a:t>
            </a:r>
            <a:endParaRPr lang="nl-NL" sz="5400" b="1" dirty="0" smtClean="0">
              <a:solidFill>
                <a:srgbClr val="FF0000"/>
              </a:solidFill>
            </a:endParaRPr>
          </a:p>
          <a:p>
            <a:r>
              <a:rPr lang="nl-NL" sz="5400" b="1" dirty="0" smtClean="0">
                <a:solidFill>
                  <a:srgbClr val="FF0000"/>
                </a:solidFill>
              </a:rPr>
              <a:t>aan </a:t>
            </a:r>
            <a:r>
              <a:rPr lang="nl-NL" sz="5400" b="1" dirty="0">
                <a:solidFill>
                  <a:srgbClr val="FF0000"/>
                </a:solidFill>
              </a:rPr>
              <a:t>jouw idee.</a:t>
            </a:r>
          </a:p>
        </p:txBody>
      </p:sp>
      <p:sp>
        <p:nvSpPr>
          <p:cNvPr id="6" name="Rechthoek 5"/>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4142459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aphicFrame>
        <p:nvGraphicFramePr>
          <p:cNvPr id="11" name="Tabel 10"/>
          <p:cNvGraphicFramePr>
            <a:graphicFrameLocks noGrp="1"/>
          </p:cNvGraphicFramePr>
          <p:nvPr>
            <p:extLst>
              <p:ext uri="{D42A27DB-BD31-4B8C-83A1-F6EECF244321}">
                <p14:modId xmlns:p14="http://schemas.microsoft.com/office/powerpoint/2010/main" val="2248227269"/>
              </p:ext>
            </p:extLst>
          </p:nvPr>
        </p:nvGraphicFramePr>
        <p:xfrm>
          <a:off x="1404766" y="1975758"/>
          <a:ext cx="6956639" cy="3622549"/>
        </p:xfrm>
        <a:graphic>
          <a:graphicData uri="http://schemas.openxmlformats.org/drawingml/2006/table">
            <a:tbl>
              <a:tblPr firstRow="1" bandRow="1">
                <a:tableStyleId>{5C22544A-7EE6-4342-B048-85BDC9FD1C3A}</a:tableStyleId>
              </a:tblPr>
              <a:tblGrid>
                <a:gridCol w="2307599">
                  <a:extLst>
                    <a:ext uri="{9D8B030D-6E8A-4147-A177-3AD203B41FA5}">
                      <a16:colId xmlns:a16="http://schemas.microsoft.com/office/drawing/2014/main" val="2957545546"/>
                    </a:ext>
                  </a:extLst>
                </a:gridCol>
                <a:gridCol w="2324520">
                  <a:extLst>
                    <a:ext uri="{9D8B030D-6E8A-4147-A177-3AD203B41FA5}">
                      <a16:colId xmlns:a16="http://schemas.microsoft.com/office/drawing/2014/main" val="1374800615"/>
                    </a:ext>
                  </a:extLst>
                </a:gridCol>
                <a:gridCol w="2324520">
                  <a:extLst>
                    <a:ext uri="{9D8B030D-6E8A-4147-A177-3AD203B41FA5}">
                      <a16:colId xmlns:a16="http://schemas.microsoft.com/office/drawing/2014/main" val="1141521622"/>
                    </a:ext>
                  </a:extLst>
                </a:gridCol>
              </a:tblGrid>
              <a:tr h="1213496">
                <a:tc>
                  <a:txBody>
                    <a:bodyPr/>
                    <a:lstStyle/>
                    <a:p>
                      <a:pPr algn="l"/>
                      <a:r>
                        <a:rPr lang="nl-NL" dirty="0" smtClean="0"/>
                        <a:t>Idee</a:t>
                      </a:r>
                      <a:endParaRPr lang="nl-NL" dirty="0"/>
                    </a:p>
                  </a:txBody>
                  <a:tcPr/>
                </a:tc>
                <a:tc>
                  <a:txBody>
                    <a:bodyPr/>
                    <a:lstStyle/>
                    <a:p>
                      <a:pPr algn="l"/>
                      <a:r>
                        <a:rPr lang="nl-NL" dirty="0" smtClean="0"/>
                        <a:t>Motivatie</a:t>
                      </a:r>
                    </a:p>
                    <a:p>
                      <a:pPr algn="l"/>
                      <a:r>
                        <a:rPr lang="nl-NL" dirty="0" smtClean="0"/>
                        <a:t>(doel/doelen, kwaliteit, invalshoeken, etc.)</a:t>
                      </a:r>
                      <a:endParaRPr lang="nl-NL" dirty="0"/>
                    </a:p>
                  </a:txBody>
                  <a:tcPr/>
                </a:tc>
                <a:tc>
                  <a:txBody>
                    <a:bodyPr/>
                    <a:lstStyle/>
                    <a:p>
                      <a:pPr algn="l"/>
                      <a:r>
                        <a:rPr lang="nl-NL" dirty="0" smtClean="0"/>
                        <a:t>Context</a:t>
                      </a:r>
                      <a:endParaRPr lang="nl-NL" dirty="0"/>
                    </a:p>
                  </a:txBody>
                  <a:tcPr/>
                </a:tc>
                <a:extLst>
                  <a:ext uri="{0D108BD9-81ED-4DB2-BD59-A6C34878D82A}">
                    <a16:rowId xmlns:a16="http://schemas.microsoft.com/office/drawing/2014/main" val="2091790300"/>
                  </a:ext>
                </a:extLst>
              </a:tr>
              <a:tr h="1417180">
                <a:tc>
                  <a:txBody>
                    <a:bodyPr/>
                    <a:lstStyle/>
                    <a:p>
                      <a:pPr algn="l"/>
                      <a:r>
                        <a:rPr lang="nl-NL" sz="1400" b="1" dirty="0" smtClean="0"/>
                        <a:t>VOORBEELD:</a:t>
                      </a:r>
                      <a:r>
                        <a:rPr lang="nl-NL" sz="1400" b="1" baseline="0" dirty="0" smtClean="0"/>
                        <a:t> De Nietmachine </a:t>
                      </a:r>
                    </a:p>
                    <a:p>
                      <a:pPr algn="l"/>
                      <a:r>
                        <a:rPr lang="nl-NL" sz="1400" dirty="0" smtClean="0"/>
                        <a:t>Situatie: Losse stapels papier zorgen voor chaos. Het idee: Je kunt een stapel papier bij elkaar houden door bijvoorbeeld metaaldraadje.</a:t>
                      </a:r>
                      <a:endParaRPr lang="nl-NL" sz="1400" dirty="0"/>
                    </a:p>
                  </a:txBody>
                  <a:tcPr/>
                </a:tc>
                <a:tc>
                  <a:txBody>
                    <a:bodyPr/>
                    <a:lstStyle/>
                    <a:p>
                      <a:pPr algn="l"/>
                      <a:r>
                        <a:rPr lang="nl-NL" sz="1400" b="1" dirty="0" smtClean="0"/>
                        <a:t>VOORBEELD:</a:t>
                      </a:r>
                      <a:r>
                        <a:rPr lang="nl-NL" sz="1400" b="1" baseline="0" dirty="0" smtClean="0"/>
                        <a:t> De Nietmachine </a:t>
                      </a:r>
                      <a:r>
                        <a:rPr lang="nl-NL" sz="1400" dirty="0" smtClean="0"/>
                        <a:t>Chaos voorkomen</a:t>
                      </a:r>
                      <a:r>
                        <a:rPr lang="nl-NL" sz="1400" baseline="0" dirty="0" smtClean="0"/>
                        <a:t> door papier netjes en geordend aan elkaar vast te maken. </a:t>
                      </a:r>
                      <a:endParaRPr lang="nl-NL" sz="1400" dirty="0"/>
                    </a:p>
                  </a:txBody>
                  <a:tcPr/>
                </a:tc>
                <a:tc>
                  <a:txBody>
                    <a:bodyPr/>
                    <a:lstStyle/>
                    <a:p>
                      <a:pPr algn="l"/>
                      <a:r>
                        <a:rPr lang="nl-NL" sz="1400" b="1" dirty="0" smtClean="0"/>
                        <a:t>VOORBEELD:</a:t>
                      </a:r>
                      <a:r>
                        <a:rPr lang="nl-NL" sz="1400" b="1" baseline="0" dirty="0" smtClean="0"/>
                        <a:t> De Nietmachine </a:t>
                      </a:r>
                      <a:r>
                        <a:rPr lang="nl-NL" sz="1400" baseline="0" dirty="0" smtClean="0"/>
                        <a:t>Geschikt voor verschillende soorten toepassingen en materialen. Te gebruiken thuis, op het werk, in de vrije tijd.</a:t>
                      </a:r>
                      <a:endParaRPr lang="nl-NL" sz="1400" dirty="0"/>
                    </a:p>
                  </a:txBody>
                  <a:tcPr/>
                </a:tc>
                <a:extLst>
                  <a:ext uri="{0D108BD9-81ED-4DB2-BD59-A6C34878D82A}">
                    <a16:rowId xmlns:a16="http://schemas.microsoft.com/office/drawing/2014/main" val="3613981012"/>
                  </a:ext>
                </a:extLst>
              </a:tr>
              <a:tr h="991873">
                <a:tc>
                  <a:txBody>
                    <a:bodyPr/>
                    <a:lstStyle/>
                    <a:p>
                      <a:pPr algn="l"/>
                      <a:r>
                        <a:rPr lang="nl-NL" sz="1400" dirty="0" smtClean="0"/>
                        <a:t>JOUW</a:t>
                      </a:r>
                      <a:r>
                        <a:rPr lang="nl-NL" sz="1400" baseline="0" dirty="0" smtClean="0"/>
                        <a:t> IDEE:</a:t>
                      </a:r>
                      <a:endParaRPr lang="nl-NL" sz="1400" dirty="0"/>
                    </a:p>
                  </a:txBody>
                  <a:tcPr/>
                </a:tc>
                <a:tc>
                  <a:txBody>
                    <a:bodyPr/>
                    <a:lstStyle/>
                    <a:p>
                      <a:pPr algn="l"/>
                      <a:r>
                        <a:rPr lang="nl-NL" sz="1400" dirty="0" smtClean="0"/>
                        <a:t>JOUW</a:t>
                      </a:r>
                      <a:r>
                        <a:rPr lang="nl-NL" sz="1400" baseline="0" dirty="0" smtClean="0"/>
                        <a:t> IDEE:</a:t>
                      </a:r>
                      <a:endParaRPr lang="nl-N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dirty="0" smtClean="0"/>
                        <a:t>JOUW</a:t>
                      </a:r>
                      <a:r>
                        <a:rPr lang="nl-NL" sz="1400" baseline="0" dirty="0" smtClean="0"/>
                        <a:t> IDEE:</a:t>
                      </a:r>
                      <a:endParaRPr lang="nl-NL" sz="1400" dirty="0" smtClean="0"/>
                    </a:p>
                    <a:p>
                      <a:pPr algn="l"/>
                      <a:endParaRPr lang="nl-NL" sz="1400" dirty="0"/>
                    </a:p>
                  </a:txBody>
                  <a:tcPr/>
                </a:tc>
                <a:extLst>
                  <a:ext uri="{0D108BD9-81ED-4DB2-BD59-A6C34878D82A}">
                    <a16:rowId xmlns:a16="http://schemas.microsoft.com/office/drawing/2014/main" val="1879818688"/>
                  </a:ext>
                </a:extLst>
              </a:tr>
            </a:tbl>
          </a:graphicData>
        </a:graphic>
      </p:graphicFrame>
      <p:sp>
        <p:nvSpPr>
          <p:cNvPr id="14" name="Rechthoek 13"/>
          <p:cNvSpPr/>
          <p:nvPr/>
        </p:nvSpPr>
        <p:spPr>
          <a:xfrm>
            <a:off x="1404766" y="1453443"/>
            <a:ext cx="8702939" cy="461665"/>
          </a:xfrm>
          <a:prstGeom prst="rect">
            <a:avLst/>
          </a:prstGeom>
        </p:spPr>
        <p:txBody>
          <a:bodyPr wrap="square">
            <a:spAutoFit/>
          </a:bodyPr>
          <a:lstStyle/>
          <a:p>
            <a:r>
              <a:rPr lang="nl-NL" sz="2400" b="1" dirty="0">
                <a:solidFill>
                  <a:srgbClr val="FF0000"/>
                </a:solidFill>
              </a:rPr>
              <a:t>Opdracht: Geef </a:t>
            </a:r>
            <a:r>
              <a:rPr lang="nl-NL" sz="2400" b="1" dirty="0" smtClean="0">
                <a:solidFill>
                  <a:srgbClr val="FF0000"/>
                </a:solidFill>
              </a:rPr>
              <a:t>de </a:t>
            </a:r>
            <a:r>
              <a:rPr lang="nl-NL" sz="2400" b="1" dirty="0">
                <a:solidFill>
                  <a:srgbClr val="FF0000"/>
                </a:solidFill>
              </a:rPr>
              <a:t>context aan </a:t>
            </a:r>
            <a:r>
              <a:rPr lang="nl-NL" sz="2400" b="1" dirty="0" smtClean="0">
                <a:solidFill>
                  <a:srgbClr val="FF0000"/>
                </a:solidFill>
              </a:rPr>
              <a:t>jouw idee.</a:t>
            </a:r>
            <a:endParaRPr lang="nl-NL" sz="2400" b="1" dirty="0">
              <a:solidFill>
                <a:srgbClr val="FF0000"/>
              </a:solidFill>
            </a:endParaRPr>
          </a:p>
        </p:txBody>
      </p:sp>
      <p:sp>
        <p:nvSpPr>
          <p:cNvPr id="6" name="Rechthoek 5"/>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375869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Titel 1"/>
          <p:cNvSpPr txBox="1">
            <a:spLocks/>
          </p:cNvSpPr>
          <p:nvPr/>
        </p:nvSpPr>
        <p:spPr>
          <a:xfrm>
            <a:off x="1419225" y="964276"/>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b="1" dirty="0"/>
              <a:t>Welke aspecten zijn verbonden </a:t>
            </a:r>
            <a:endParaRPr lang="nl-NL" b="1" dirty="0" smtClean="0"/>
          </a:p>
          <a:p>
            <a:r>
              <a:rPr lang="nl-NL" b="1" dirty="0" smtClean="0"/>
              <a:t>aan </a:t>
            </a:r>
            <a:r>
              <a:rPr lang="nl-NL" b="1" dirty="0"/>
              <a:t>mijn </a:t>
            </a:r>
            <a:r>
              <a:rPr lang="nl-NL" b="1" dirty="0" smtClean="0"/>
              <a:t>idee?</a:t>
            </a:r>
            <a:endParaRPr lang="nl-NL" b="1" dirty="0"/>
          </a:p>
        </p:txBody>
      </p:sp>
      <p:sp>
        <p:nvSpPr>
          <p:cNvPr id="14" name="Tekstvak 13"/>
          <p:cNvSpPr txBox="1"/>
          <p:nvPr/>
        </p:nvSpPr>
        <p:spPr>
          <a:xfrm>
            <a:off x="1419225" y="2443792"/>
            <a:ext cx="8719185" cy="5539978"/>
          </a:xfrm>
          <a:prstGeom prst="rect">
            <a:avLst/>
          </a:prstGeom>
          <a:noFill/>
        </p:spPr>
        <p:txBody>
          <a:bodyPr wrap="square" rtlCol="0">
            <a:spAutoFit/>
          </a:bodyPr>
          <a:lstStyle/>
          <a:p>
            <a:pPr marL="171450" indent="-171450">
              <a:buFont typeface="Arial" panose="020B0604020202020204" pitchFamily="34" charset="0"/>
              <a:buChar char="•"/>
            </a:pPr>
            <a:r>
              <a:rPr lang="nl-NL" sz="2400" dirty="0"/>
              <a:t>Ideeën bevatten vaak meerdere dimensies of aspecten. </a:t>
            </a:r>
            <a:endParaRPr lang="nl-NL" sz="2400" dirty="0" smtClean="0"/>
          </a:p>
          <a:p>
            <a:pPr marL="171450" indent="-171450">
              <a:buFont typeface="Arial" panose="020B0604020202020204" pitchFamily="34" charset="0"/>
              <a:buChar char="•"/>
            </a:pPr>
            <a:r>
              <a:rPr lang="nl-NL" sz="2400" dirty="0" smtClean="0"/>
              <a:t>Door jouw idee uit </a:t>
            </a:r>
            <a:r>
              <a:rPr lang="nl-NL" sz="2400" dirty="0"/>
              <a:t>zijn originele context te halen en in een ander context te plaatsen veranderd de functie van het </a:t>
            </a:r>
            <a:r>
              <a:rPr lang="nl-NL" sz="2400" dirty="0" smtClean="0"/>
              <a:t>voorwerp</a:t>
            </a:r>
            <a:r>
              <a:rPr lang="nl-NL" sz="2400" dirty="0"/>
              <a:t>. </a:t>
            </a:r>
            <a:endParaRPr lang="nl-NL" sz="2400" dirty="0" smtClean="0"/>
          </a:p>
          <a:p>
            <a:pPr marL="171450" indent="-171450">
              <a:buFont typeface="Arial" panose="020B0604020202020204" pitchFamily="34" charset="0"/>
              <a:buChar char="•"/>
            </a:pPr>
            <a:r>
              <a:rPr lang="nl-NL" sz="2400" dirty="0" smtClean="0"/>
              <a:t>Door </a:t>
            </a:r>
            <a:r>
              <a:rPr lang="nl-NL" sz="2400" dirty="0"/>
              <a:t>figuurlijk afstand te nemen en om je idee ‘heen te lopen’ zie je dat jouw idee er vanuit een ander gezichtspunt soms heel anders kan uitzien. </a:t>
            </a:r>
          </a:p>
          <a:p>
            <a:pPr marL="171450" indent="-171450">
              <a:buFont typeface="Arial" panose="020B0604020202020204" pitchFamily="34" charset="0"/>
              <a:buChar char="•"/>
            </a:pPr>
            <a:endParaRPr lang="nl-NL" sz="2400" dirty="0" smtClean="0"/>
          </a:p>
          <a:p>
            <a:r>
              <a:rPr lang="nl-NL" sz="2400" dirty="0" smtClean="0"/>
              <a:t>Voorbeeld</a:t>
            </a:r>
            <a:r>
              <a:rPr lang="nl-NL" sz="2400" dirty="0"/>
              <a:t>: Een beker gebruik je om uit te </a:t>
            </a:r>
            <a:r>
              <a:rPr lang="nl-NL" sz="2400" dirty="0" smtClean="0"/>
              <a:t>drinken. Maar </a:t>
            </a:r>
            <a:r>
              <a:rPr lang="nl-NL" sz="2400" dirty="0"/>
              <a:t>waar kun je die beker nog meer voor gebruiken? Misschien komt de beker uitstekend van pas als tijdelijk poot onder de </a:t>
            </a:r>
            <a:r>
              <a:rPr lang="nl-NL" sz="2400" dirty="0" smtClean="0"/>
              <a:t>kledingkast</a:t>
            </a:r>
            <a:r>
              <a:rPr lang="nl-NL" sz="2400" dirty="0"/>
              <a:t>!</a:t>
            </a:r>
          </a:p>
          <a:p>
            <a:endParaRPr lang="nl-NL" sz="2400" dirty="0"/>
          </a:p>
          <a:p>
            <a:endParaRPr lang="nl-NL" sz="2000" dirty="0" smtClean="0"/>
          </a:p>
          <a:p>
            <a:endParaRPr lang="nl-NL" sz="2000" dirty="0" smtClean="0"/>
          </a:p>
          <a:p>
            <a:endParaRPr lang="nl-NL" sz="1000" dirty="0" smtClean="0"/>
          </a:p>
          <a:p>
            <a:endParaRPr lang="nl-NL" sz="1000" dirty="0" smtClean="0"/>
          </a:p>
          <a:p>
            <a:endParaRPr lang="nl-NL" sz="1000" dirty="0" smtClean="0"/>
          </a:p>
          <a:p>
            <a:endParaRPr lang="nl-NL" sz="1000" dirty="0" smtClean="0"/>
          </a:p>
          <a:p>
            <a:endParaRPr lang="nl-NL" sz="1000" dirty="0" smtClean="0"/>
          </a:p>
        </p:txBody>
      </p:sp>
      <p:sp>
        <p:nvSpPr>
          <p:cNvPr id="6" name="Rechthoek 5"/>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3005239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3" name="Afbeelding 12"/>
          <p:cNvPicPr>
            <a:picLocks noChangeAspect="1"/>
          </p:cNvPicPr>
          <p:nvPr/>
        </p:nvPicPr>
        <p:blipFill>
          <a:blip r:embed="rId4"/>
          <a:stretch>
            <a:fillRect/>
          </a:stretch>
        </p:blipFill>
        <p:spPr>
          <a:xfrm>
            <a:off x="9608552" y="244276"/>
            <a:ext cx="2240000" cy="1440000"/>
          </a:xfrm>
          <a:prstGeom prst="rect">
            <a:avLst/>
          </a:prstGeom>
        </p:spPr>
      </p:pic>
      <p:sp>
        <p:nvSpPr>
          <p:cNvPr id="9" name="Rechthoek 8"/>
          <p:cNvSpPr/>
          <p:nvPr/>
        </p:nvSpPr>
        <p:spPr>
          <a:xfrm>
            <a:off x="1309517" y="1950957"/>
            <a:ext cx="8702939" cy="1754326"/>
          </a:xfrm>
          <a:prstGeom prst="rect">
            <a:avLst/>
          </a:prstGeom>
        </p:spPr>
        <p:txBody>
          <a:bodyPr wrap="square">
            <a:spAutoFit/>
          </a:bodyPr>
          <a:lstStyle/>
          <a:p>
            <a:r>
              <a:rPr lang="nl-NL" sz="5400" b="1" dirty="0">
                <a:solidFill>
                  <a:srgbClr val="FF0000"/>
                </a:solidFill>
              </a:rPr>
              <a:t>Opdracht: </a:t>
            </a:r>
            <a:r>
              <a:rPr lang="nl-NL" sz="5400" b="1" dirty="0" smtClean="0">
                <a:solidFill>
                  <a:srgbClr val="FF0000"/>
                </a:solidFill>
              </a:rPr>
              <a:t>Geef </a:t>
            </a:r>
            <a:r>
              <a:rPr lang="nl-NL" sz="5400" b="1" dirty="0">
                <a:solidFill>
                  <a:srgbClr val="FF0000"/>
                </a:solidFill>
              </a:rPr>
              <a:t>de aspecten van jouw idee </a:t>
            </a:r>
            <a:r>
              <a:rPr lang="nl-NL" sz="5400" b="1" dirty="0" smtClean="0">
                <a:solidFill>
                  <a:srgbClr val="FF0000"/>
                </a:solidFill>
              </a:rPr>
              <a:t>aan.</a:t>
            </a:r>
            <a:endParaRPr lang="nl-NL" sz="5400" b="1" dirty="0">
              <a:solidFill>
                <a:srgbClr val="FF0000"/>
              </a:solidFill>
            </a:endParaRPr>
          </a:p>
        </p:txBody>
      </p:sp>
      <p:sp>
        <p:nvSpPr>
          <p:cNvPr id="6" name="Rechthoek 5"/>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1190333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Rechthoek 6"/>
          <p:cNvSpPr/>
          <p:nvPr/>
        </p:nvSpPr>
        <p:spPr>
          <a:xfrm>
            <a:off x="1404766" y="1453443"/>
            <a:ext cx="8702939" cy="461665"/>
          </a:xfrm>
          <a:prstGeom prst="rect">
            <a:avLst/>
          </a:prstGeom>
        </p:spPr>
        <p:txBody>
          <a:bodyPr wrap="square">
            <a:spAutoFit/>
          </a:bodyPr>
          <a:lstStyle/>
          <a:p>
            <a:r>
              <a:rPr lang="nl-NL" sz="2400" b="1" dirty="0">
                <a:solidFill>
                  <a:srgbClr val="FF0000"/>
                </a:solidFill>
              </a:rPr>
              <a:t>Opdracht: Geef </a:t>
            </a:r>
            <a:r>
              <a:rPr lang="nl-NL" sz="2400" b="1" dirty="0" smtClean="0">
                <a:solidFill>
                  <a:srgbClr val="FF0000"/>
                </a:solidFill>
              </a:rPr>
              <a:t>de aspecten </a:t>
            </a:r>
            <a:r>
              <a:rPr lang="nl-NL" sz="2400" b="1" dirty="0">
                <a:solidFill>
                  <a:srgbClr val="FF0000"/>
                </a:solidFill>
              </a:rPr>
              <a:t>aan </a:t>
            </a:r>
            <a:r>
              <a:rPr lang="nl-NL" sz="2400" b="1" dirty="0" smtClean="0">
                <a:solidFill>
                  <a:srgbClr val="FF0000"/>
                </a:solidFill>
              </a:rPr>
              <a:t>jouw idee aan.</a:t>
            </a:r>
            <a:endParaRPr lang="nl-NL" sz="2400" b="1" dirty="0">
              <a:solidFill>
                <a:srgbClr val="FF0000"/>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3" name="Afbeelding 12"/>
          <p:cNvPicPr>
            <a:picLocks noChangeAspect="1"/>
          </p:cNvPicPr>
          <p:nvPr/>
        </p:nvPicPr>
        <p:blipFill>
          <a:blip r:embed="rId4"/>
          <a:stretch>
            <a:fillRect/>
          </a:stretch>
        </p:blipFill>
        <p:spPr>
          <a:xfrm>
            <a:off x="9608552" y="244276"/>
            <a:ext cx="2240000" cy="1440000"/>
          </a:xfrm>
          <a:prstGeom prst="rect">
            <a:avLst/>
          </a:prstGeom>
        </p:spPr>
      </p:pic>
      <p:graphicFrame>
        <p:nvGraphicFramePr>
          <p:cNvPr id="9" name="Tabel 8"/>
          <p:cNvGraphicFramePr>
            <a:graphicFrameLocks noGrp="1"/>
          </p:cNvGraphicFramePr>
          <p:nvPr>
            <p:extLst>
              <p:ext uri="{D42A27DB-BD31-4B8C-83A1-F6EECF244321}">
                <p14:modId xmlns:p14="http://schemas.microsoft.com/office/powerpoint/2010/main" val="2128521229"/>
              </p:ext>
            </p:extLst>
          </p:nvPr>
        </p:nvGraphicFramePr>
        <p:xfrm>
          <a:off x="1404766" y="2135443"/>
          <a:ext cx="9269729" cy="3363971"/>
        </p:xfrm>
        <a:graphic>
          <a:graphicData uri="http://schemas.openxmlformats.org/drawingml/2006/table">
            <a:tbl>
              <a:tblPr firstRow="1" bandRow="1">
                <a:tableStyleId>{5C22544A-7EE6-4342-B048-85BDC9FD1C3A}</a:tableStyleId>
              </a:tblPr>
              <a:tblGrid>
                <a:gridCol w="2304758">
                  <a:extLst>
                    <a:ext uri="{9D8B030D-6E8A-4147-A177-3AD203B41FA5}">
                      <a16:colId xmlns:a16="http://schemas.microsoft.com/office/drawing/2014/main" val="2957545546"/>
                    </a:ext>
                  </a:extLst>
                </a:gridCol>
                <a:gridCol w="2321657">
                  <a:extLst>
                    <a:ext uri="{9D8B030D-6E8A-4147-A177-3AD203B41FA5}">
                      <a16:colId xmlns:a16="http://schemas.microsoft.com/office/drawing/2014/main" val="1374800615"/>
                    </a:ext>
                  </a:extLst>
                </a:gridCol>
                <a:gridCol w="2321657">
                  <a:extLst>
                    <a:ext uri="{9D8B030D-6E8A-4147-A177-3AD203B41FA5}">
                      <a16:colId xmlns:a16="http://schemas.microsoft.com/office/drawing/2014/main" val="1141521622"/>
                    </a:ext>
                  </a:extLst>
                </a:gridCol>
                <a:gridCol w="2321657">
                  <a:extLst>
                    <a:ext uri="{9D8B030D-6E8A-4147-A177-3AD203B41FA5}">
                      <a16:colId xmlns:a16="http://schemas.microsoft.com/office/drawing/2014/main" val="196508578"/>
                    </a:ext>
                  </a:extLst>
                </a:gridCol>
              </a:tblGrid>
              <a:tr h="1030845">
                <a:tc>
                  <a:txBody>
                    <a:bodyPr/>
                    <a:lstStyle/>
                    <a:p>
                      <a:pPr algn="l"/>
                      <a:r>
                        <a:rPr lang="nl-NL" dirty="0" smtClean="0"/>
                        <a:t>Idee</a:t>
                      </a:r>
                      <a:endParaRPr lang="nl-NL" dirty="0"/>
                    </a:p>
                  </a:txBody>
                  <a:tcPr/>
                </a:tc>
                <a:tc>
                  <a:txBody>
                    <a:bodyPr/>
                    <a:lstStyle/>
                    <a:p>
                      <a:pPr algn="l"/>
                      <a:r>
                        <a:rPr lang="nl-NL" dirty="0" smtClean="0"/>
                        <a:t>Motivatie</a:t>
                      </a:r>
                    </a:p>
                    <a:p>
                      <a:pPr algn="l"/>
                      <a:r>
                        <a:rPr lang="nl-NL" dirty="0" smtClean="0"/>
                        <a:t>(doel/doelen, kwaliteit, invalshoeken, etc.)</a:t>
                      </a:r>
                      <a:endParaRPr lang="nl-NL" dirty="0"/>
                    </a:p>
                  </a:txBody>
                  <a:tcPr/>
                </a:tc>
                <a:tc>
                  <a:txBody>
                    <a:bodyPr/>
                    <a:lstStyle/>
                    <a:p>
                      <a:pPr algn="l"/>
                      <a:r>
                        <a:rPr lang="nl-NL" dirty="0" smtClean="0"/>
                        <a:t>Context</a:t>
                      </a:r>
                      <a:endParaRPr lang="nl-NL" dirty="0"/>
                    </a:p>
                  </a:txBody>
                  <a:tcPr/>
                </a:tc>
                <a:tc>
                  <a:txBody>
                    <a:bodyPr/>
                    <a:lstStyle/>
                    <a:p>
                      <a:pPr algn="l"/>
                      <a:r>
                        <a:rPr lang="nl-NL" dirty="0" smtClean="0"/>
                        <a:t>Aspecten</a:t>
                      </a:r>
                      <a:endParaRPr lang="nl-NL" dirty="0"/>
                    </a:p>
                  </a:txBody>
                  <a:tcPr/>
                </a:tc>
                <a:extLst>
                  <a:ext uri="{0D108BD9-81ED-4DB2-BD59-A6C34878D82A}">
                    <a16:rowId xmlns:a16="http://schemas.microsoft.com/office/drawing/2014/main" val="2091790300"/>
                  </a:ext>
                </a:extLst>
              </a:tr>
              <a:tr h="1394460">
                <a:tc>
                  <a:txBody>
                    <a:bodyPr/>
                    <a:lstStyle/>
                    <a:p>
                      <a:pPr algn="l"/>
                      <a:r>
                        <a:rPr lang="nl-NL" sz="1400" b="1" dirty="0" smtClean="0"/>
                        <a:t>VOORBEELD:</a:t>
                      </a:r>
                      <a:r>
                        <a:rPr lang="nl-NL" sz="1400" b="1" baseline="0" dirty="0" smtClean="0"/>
                        <a:t> De Nietmachine </a:t>
                      </a:r>
                    </a:p>
                    <a:p>
                      <a:pPr algn="l"/>
                      <a:r>
                        <a:rPr lang="nl-NL" sz="1400" dirty="0" smtClean="0"/>
                        <a:t>Situatie: Losse stapels papier zorgen voor chaos. Het idee: Je kunt een stapel papier bij elkaar houden door bijvoorbeeld metaaldraadje.</a:t>
                      </a:r>
                      <a:endParaRPr lang="nl-NL" sz="1400" dirty="0"/>
                    </a:p>
                  </a:txBody>
                  <a:tcPr/>
                </a:tc>
                <a:tc>
                  <a:txBody>
                    <a:bodyPr/>
                    <a:lstStyle/>
                    <a:p>
                      <a:pPr algn="l"/>
                      <a:r>
                        <a:rPr lang="nl-NL" sz="1400" b="1" dirty="0" smtClean="0"/>
                        <a:t>VOORBEELD:</a:t>
                      </a:r>
                      <a:r>
                        <a:rPr lang="nl-NL" sz="1400" b="1" baseline="0" dirty="0" smtClean="0"/>
                        <a:t> De Nietmachine </a:t>
                      </a:r>
                      <a:r>
                        <a:rPr lang="nl-NL" sz="1400" dirty="0" smtClean="0"/>
                        <a:t>Chaos voorkomen</a:t>
                      </a:r>
                      <a:r>
                        <a:rPr lang="nl-NL" sz="1400" baseline="0" dirty="0" smtClean="0"/>
                        <a:t> door papier netjes en geordend aan elkaar vast te maken. </a:t>
                      </a:r>
                      <a:endParaRPr lang="nl-NL" sz="1400" dirty="0"/>
                    </a:p>
                  </a:txBody>
                  <a:tcPr/>
                </a:tc>
                <a:tc>
                  <a:txBody>
                    <a:bodyPr/>
                    <a:lstStyle/>
                    <a:p>
                      <a:pPr algn="l"/>
                      <a:r>
                        <a:rPr lang="nl-NL" sz="1400" b="1" dirty="0" smtClean="0"/>
                        <a:t>VOORBEELD:</a:t>
                      </a:r>
                      <a:r>
                        <a:rPr lang="nl-NL" sz="1400" b="1" baseline="0" dirty="0" smtClean="0"/>
                        <a:t> De Nietmachine </a:t>
                      </a:r>
                      <a:r>
                        <a:rPr lang="nl-NL" sz="1400" baseline="0" dirty="0" smtClean="0"/>
                        <a:t>Geschikt voor verschillende soorten toepassingen en materialen. </a:t>
                      </a:r>
                      <a:endParaRPr lang="nl-NL" sz="1400" dirty="0" smtClean="0"/>
                    </a:p>
                    <a:p>
                      <a:pPr algn="l"/>
                      <a:endParaRPr lang="nl-NL" sz="1400" dirty="0" smtClean="0"/>
                    </a:p>
                    <a:p>
                      <a:pPr algn="l"/>
                      <a:endParaRPr lang="nl-NL" sz="1400" dirty="0"/>
                    </a:p>
                  </a:txBody>
                  <a:tcPr/>
                </a:tc>
                <a:tc>
                  <a:txBody>
                    <a:bodyPr/>
                    <a:lstStyle/>
                    <a:p>
                      <a:pPr algn="l"/>
                      <a:r>
                        <a:rPr lang="nl-NL" sz="1400" b="1" dirty="0" smtClean="0"/>
                        <a:t>VOORBEELD:</a:t>
                      </a:r>
                      <a:r>
                        <a:rPr lang="nl-NL" sz="1400" b="1" baseline="0" dirty="0" smtClean="0"/>
                        <a:t> De Nietmachine </a:t>
                      </a:r>
                    </a:p>
                    <a:p>
                      <a:pPr algn="l"/>
                      <a:endParaRPr lang="nl-NL" sz="1400" dirty="0"/>
                    </a:p>
                  </a:txBody>
                  <a:tcPr/>
                </a:tc>
                <a:extLst>
                  <a:ext uri="{0D108BD9-81ED-4DB2-BD59-A6C34878D82A}">
                    <a16:rowId xmlns:a16="http://schemas.microsoft.com/office/drawing/2014/main" val="3613981012"/>
                  </a:ext>
                </a:extLst>
              </a:tr>
              <a:tr h="938666">
                <a:tc>
                  <a:txBody>
                    <a:bodyPr/>
                    <a:lstStyle/>
                    <a:p>
                      <a:pPr algn="l"/>
                      <a:r>
                        <a:rPr lang="nl-NL" sz="1400" dirty="0" smtClean="0"/>
                        <a:t>JOUW</a:t>
                      </a:r>
                      <a:r>
                        <a:rPr lang="nl-NL" sz="1400" baseline="0" dirty="0" smtClean="0"/>
                        <a:t> IDEE:</a:t>
                      </a:r>
                      <a:endParaRPr lang="nl-NL" sz="1400" dirty="0"/>
                    </a:p>
                  </a:txBody>
                  <a:tcPr/>
                </a:tc>
                <a:tc>
                  <a:txBody>
                    <a:bodyPr/>
                    <a:lstStyle/>
                    <a:p>
                      <a:pPr algn="l"/>
                      <a:r>
                        <a:rPr lang="nl-NL" sz="1400" dirty="0" smtClean="0"/>
                        <a:t>JOUW</a:t>
                      </a:r>
                      <a:r>
                        <a:rPr lang="nl-NL" sz="1400" baseline="0" dirty="0" smtClean="0"/>
                        <a:t> IDEE:</a:t>
                      </a:r>
                      <a:endParaRPr lang="nl-N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dirty="0" smtClean="0"/>
                        <a:t>JOUW</a:t>
                      </a:r>
                      <a:r>
                        <a:rPr lang="nl-NL" sz="1400" baseline="0" dirty="0" smtClean="0"/>
                        <a:t> IDEE:</a:t>
                      </a:r>
                      <a:endParaRPr lang="nl-NL" sz="1400" dirty="0" smtClean="0"/>
                    </a:p>
                    <a:p>
                      <a:pPr algn="l"/>
                      <a:endParaRPr lang="nl-NL" sz="1400" dirty="0"/>
                    </a:p>
                  </a:txBody>
                  <a:tcPr/>
                </a:tc>
                <a:tc>
                  <a:txBody>
                    <a:bodyPr/>
                    <a:lstStyle/>
                    <a:p>
                      <a:pPr algn="l"/>
                      <a:endParaRPr lang="nl-NL" sz="1400" dirty="0"/>
                    </a:p>
                  </a:txBody>
                  <a:tcPr/>
                </a:tc>
                <a:extLst>
                  <a:ext uri="{0D108BD9-81ED-4DB2-BD59-A6C34878D82A}">
                    <a16:rowId xmlns:a16="http://schemas.microsoft.com/office/drawing/2014/main" val="1879818688"/>
                  </a:ext>
                </a:extLst>
              </a:tr>
            </a:tbl>
          </a:graphicData>
        </a:graphic>
      </p:graphicFrame>
      <p:sp>
        <p:nvSpPr>
          <p:cNvPr id="11" name="Rechthoek 10"/>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1310241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3" name="Afbeelding 12"/>
          <p:cNvPicPr>
            <a:picLocks noChangeAspect="1"/>
          </p:cNvPicPr>
          <p:nvPr/>
        </p:nvPicPr>
        <p:blipFill>
          <a:blip r:embed="rId4"/>
          <a:stretch>
            <a:fillRect/>
          </a:stretch>
        </p:blipFill>
        <p:spPr>
          <a:xfrm>
            <a:off x="9608552" y="244276"/>
            <a:ext cx="2240000" cy="1440000"/>
          </a:xfrm>
          <a:prstGeom prst="rect">
            <a:avLst/>
          </a:prstGeom>
        </p:spPr>
      </p:pic>
      <p:sp>
        <p:nvSpPr>
          <p:cNvPr id="9" name="Rechthoek 8"/>
          <p:cNvSpPr/>
          <p:nvPr/>
        </p:nvSpPr>
        <p:spPr>
          <a:xfrm>
            <a:off x="1309517" y="1950957"/>
            <a:ext cx="8702939" cy="4616648"/>
          </a:xfrm>
          <a:prstGeom prst="rect">
            <a:avLst/>
          </a:prstGeom>
        </p:spPr>
        <p:txBody>
          <a:bodyPr wrap="square">
            <a:spAutoFit/>
          </a:bodyPr>
          <a:lstStyle/>
          <a:p>
            <a:r>
              <a:rPr lang="nl-NL" sz="5400" b="1" dirty="0">
                <a:solidFill>
                  <a:srgbClr val="FF0000"/>
                </a:solidFill>
              </a:rPr>
              <a:t>Opdracht: </a:t>
            </a:r>
            <a:r>
              <a:rPr lang="nl-NL" sz="5400" b="1" dirty="0" smtClean="0">
                <a:solidFill>
                  <a:srgbClr val="FF0000"/>
                </a:solidFill>
              </a:rPr>
              <a:t>Schrijf naar aanleiding van de voorgaande opdrachten een conceptplan.</a:t>
            </a:r>
          </a:p>
          <a:p>
            <a:endParaRPr lang="nl-NL" sz="5400" b="1" dirty="0">
              <a:solidFill>
                <a:srgbClr val="FF0000"/>
              </a:solidFill>
            </a:endParaRPr>
          </a:p>
          <a:p>
            <a:r>
              <a:rPr lang="nl-NL" sz="2400" dirty="0" smtClean="0"/>
              <a:t>Opmerking: Het is een concept, er kan nog van alles aan veranderen!</a:t>
            </a:r>
            <a:endParaRPr lang="nl-NL" sz="2400" dirty="0"/>
          </a:p>
          <a:p>
            <a:endParaRPr lang="nl-NL" sz="5400" b="1" dirty="0">
              <a:solidFill>
                <a:srgbClr val="FF0000"/>
              </a:solidFill>
            </a:endParaRPr>
          </a:p>
        </p:txBody>
      </p:sp>
      <p:sp>
        <p:nvSpPr>
          <p:cNvPr id="6" name="Rechthoek 5"/>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2155615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419225" y="2327251"/>
            <a:ext cx="10772775" cy="1658198"/>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8800" kern="1200" spc="-120" baseline="0">
                <a:solidFill>
                  <a:srgbClr val="FFFFFF"/>
                </a:solidFill>
                <a:latin typeface="+mj-lt"/>
                <a:ea typeface="+mj-ea"/>
                <a:cs typeface="+mj-cs"/>
              </a:defRPr>
            </a:lvl1pPr>
          </a:lstStyle>
          <a:p>
            <a:r>
              <a:rPr lang="nl-NL" b="1" dirty="0"/>
              <a:t>2</a:t>
            </a:r>
            <a:r>
              <a:rPr lang="nl-NL" b="1" dirty="0" smtClean="0"/>
              <a:t>. </a:t>
            </a:r>
            <a:r>
              <a:rPr lang="nl-NL" dirty="0"/>
              <a:t>Draagvlak creëren </a:t>
            </a:r>
            <a:endParaRPr lang="nl-NL" dirty="0" smtClean="0"/>
          </a:p>
          <a:p>
            <a:r>
              <a:rPr lang="nl-NL" dirty="0" smtClean="0"/>
              <a:t>en </a:t>
            </a:r>
            <a:r>
              <a:rPr lang="nl-NL" dirty="0"/>
              <a:t>communiceren</a:t>
            </a:r>
            <a:endParaRPr lang="nl-NL" b="1" dirty="0"/>
          </a:p>
        </p:txBody>
      </p:sp>
      <p:pic>
        <p:nvPicPr>
          <p:cNvPr id="6" name="Picture 2" descr="Logo-Gemeente-Tynaarlo-2283x10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Afbeelding 8"/>
          <p:cNvPicPr>
            <a:picLocks noChangeAspect="1"/>
          </p:cNvPicPr>
          <p:nvPr/>
        </p:nvPicPr>
        <p:blipFill>
          <a:blip r:embed="rId4"/>
          <a:stretch>
            <a:fillRect/>
          </a:stretch>
        </p:blipFill>
        <p:spPr>
          <a:xfrm>
            <a:off x="9893789" y="257882"/>
            <a:ext cx="1954763" cy="1387882"/>
          </a:xfrm>
          <a:prstGeom prst="rect">
            <a:avLst/>
          </a:prstGeom>
          <a:ln>
            <a:noFill/>
          </a:ln>
          <a:effectLst>
            <a:softEdge rad="112500"/>
          </a:effectLst>
        </p:spPr>
      </p:pic>
    </p:spTree>
    <p:extLst>
      <p:ext uri="{BB962C8B-B14F-4D97-AF65-F5344CB8AC3E}">
        <p14:creationId xmlns:p14="http://schemas.microsoft.com/office/powerpoint/2010/main" val="28351085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2608682"/>
            <a:ext cx="8719185" cy="3693319"/>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t>Samenwerken </a:t>
            </a:r>
            <a:r>
              <a:rPr lang="nl-NL" sz="2400" dirty="0"/>
              <a:t>is een </a:t>
            </a:r>
            <a:r>
              <a:rPr lang="nl-NL" sz="2400" dirty="0" smtClean="0"/>
              <a:t>must.</a:t>
            </a:r>
          </a:p>
          <a:p>
            <a:pPr marL="342900" indent="-342900">
              <a:buFont typeface="Arial" panose="020B0604020202020204" pitchFamily="34" charset="0"/>
              <a:buChar char="•"/>
            </a:pPr>
            <a:r>
              <a:rPr lang="nl-NL" sz="2400" dirty="0" smtClean="0"/>
              <a:t>Medestanders </a:t>
            </a:r>
            <a:r>
              <a:rPr lang="nl-NL" sz="2400" dirty="0"/>
              <a:t>vinden die je idee steunen is een van de belangrijkste factoren voor succes. </a:t>
            </a:r>
          </a:p>
          <a:p>
            <a:pPr marL="342900" indent="-342900">
              <a:buFont typeface="Arial" panose="020B0604020202020204" pitchFamily="34" charset="0"/>
              <a:buChar char="•"/>
            </a:pPr>
            <a:r>
              <a:rPr lang="nl-NL" sz="2400" dirty="0"/>
              <a:t>We noemen dat ook wel draagvlak creëren.  </a:t>
            </a:r>
          </a:p>
          <a:p>
            <a:pPr marL="342900" indent="-342900">
              <a:buFont typeface="Arial" panose="020B0604020202020204" pitchFamily="34" charset="0"/>
              <a:buChar char="•"/>
            </a:pPr>
            <a:endParaRPr lang="nl-NL" sz="2400" dirty="0" smtClean="0"/>
          </a:p>
          <a:p>
            <a:endParaRPr lang="nl-NL" sz="2400" dirty="0" smtClean="0"/>
          </a:p>
          <a:p>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148892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a:t>Fondswerving doe je nooit </a:t>
            </a:r>
            <a:r>
              <a:rPr lang="nl-NL" dirty="0" smtClean="0"/>
              <a:t>alleen </a:t>
            </a:r>
            <a:endParaRPr lang="nl-NL" dirty="0"/>
          </a:p>
          <a:p>
            <a:endParaRPr lang="nl-NL" b="1" dirty="0"/>
          </a:p>
        </p:txBody>
      </p:sp>
      <p:sp>
        <p:nvSpPr>
          <p:cNvPr id="11" name="Rechthoek 10"/>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3251608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79198" y="513820"/>
            <a:ext cx="6057901" cy="1658198"/>
          </a:xfrm>
        </p:spPr>
        <p:txBody>
          <a:bodyPr/>
          <a:lstStyle/>
          <a:p>
            <a:r>
              <a:rPr lang="nl-NL" b="1" dirty="0" smtClean="0"/>
              <a:t>Het geld ligt op straat.</a:t>
            </a:r>
            <a:endParaRPr lang="nl-NL" b="1" dirty="0"/>
          </a:p>
        </p:txBody>
      </p:sp>
      <p:sp>
        <p:nvSpPr>
          <p:cNvPr id="3" name="Tekstvak 2"/>
          <p:cNvSpPr txBox="1"/>
          <p:nvPr/>
        </p:nvSpPr>
        <p:spPr>
          <a:xfrm>
            <a:off x="2700577" y="2172018"/>
            <a:ext cx="6815138" cy="1569660"/>
          </a:xfrm>
          <a:prstGeom prst="rect">
            <a:avLst/>
          </a:prstGeom>
          <a:noFill/>
        </p:spPr>
        <p:txBody>
          <a:bodyPr wrap="square" rtlCol="0">
            <a:spAutoFit/>
          </a:bodyPr>
          <a:lstStyle/>
          <a:p>
            <a:pPr algn="ctr"/>
            <a:r>
              <a:rPr lang="nl-NL" sz="2400" b="1" dirty="0"/>
              <a:t>workshop voor fondswerving in de non-profit sector</a:t>
            </a:r>
          </a:p>
          <a:p>
            <a:pPr algn="ctr"/>
            <a:r>
              <a:rPr lang="nl-NL" sz="2400" dirty="0" smtClean="0"/>
              <a:t>Samenstellers</a:t>
            </a:r>
            <a:r>
              <a:rPr lang="nl-NL" sz="2400" dirty="0"/>
              <a:t>: </a:t>
            </a:r>
            <a:r>
              <a:rPr lang="nl-NL" sz="2400" dirty="0" smtClean="0"/>
              <a:t>cultuurcoaches gemeente Tynaarlo</a:t>
            </a:r>
          </a:p>
          <a:p>
            <a:pPr algn="ctr"/>
            <a:r>
              <a:rPr lang="nl-NL" sz="2400" dirty="0" smtClean="0"/>
              <a:t>Voor </a:t>
            </a:r>
            <a:r>
              <a:rPr lang="nl-NL" sz="2400" dirty="0" smtClean="0"/>
              <a:t>informatie en vragen mail </a:t>
            </a:r>
            <a:r>
              <a:rPr lang="nl-NL" sz="2400" u="sng" dirty="0" smtClean="0">
                <a:hlinkClick r:id="rId2"/>
              </a:rPr>
              <a:t>cultuurkeet@tynaarlo.nl</a:t>
            </a:r>
            <a:endParaRPr lang="nl-NL" sz="2400" dirty="0"/>
          </a:p>
        </p:txBody>
      </p:sp>
      <p:sp>
        <p:nvSpPr>
          <p:cNvPr id="5" name="Rechthoek 4"/>
          <p:cNvSpPr/>
          <p:nvPr/>
        </p:nvSpPr>
        <p:spPr>
          <a:xfrm>
            <a:off x="1317925" y="4597044"/>
            <a:ext cx="9580443" cy="923330"/>
          </a:xfrm>
          <a:prstGeom prst="rect">
            <a:avLst/>
          </a:prstGeom>
        </p:spPr>
        <p:txBody>
          <a:bodyPr wrap="none">
            <a:spAutoFit/>
          </a:bodyPr>
          <a:lstStyle/>
          <a:p>
            <a:r>
              <a:rPr lang="nl-NL" sz="5400" spc="-120" dirty="0" smtClean="0">
                <a:solidFill>
                  <a:srgbClr val="50B4C8"/>
                </a:solidFill>
                <a:ea typeface="+mj-ea"/>
                <a:cs typeface="+mj-cs"/>
              </a:rPr>
              <a:t>Maar je moet er wel iets voor doen!</a:t>
            </a:r>
            <a:endParaRPr lang="nl-NL" dirty="0"/>
          </a:p>
        </p:txBody>
      </p:sp>
      <p:pic>
        <p:nvPicPr>
          <p:cNvPr id="6"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8485175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119072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Draagvlak creëren </a:t>
            </a:r>
            <a:endParaRPr lang="nl-NL" dirty="0"/>
          </a:p>
          <a:p>
            <a:endParaRPr lang="nl-NL" b="1" dirty="0"/>
          </a:p>
        </p:txBody>
      </p:sp>
      <p:sp>
        <p:nvSpPr>
          <p:cNvPr id="3" name="Rechthoek 2"/>
          <p:cNvSpPr/>
          <p:nvPr/>
        </p:nvSpPr>
        <p:spPr>
          <a:xfrm>
            <a:off x="1419224" y="1980412"/>
            <a:ext cx="10429328" cy="4801314"/>
          </a:xfrm>
          <a:prstGeom prst="rect">
            <a:avLst/>
          </a:prstGeom>
        </p:spPr>
        <p:txBody>
          <a:bodyPr wrap="square">
            <a:spAutoFit/>
          </a:bodyPr>
          <a:lstStyle/>
          <a:p>
            <a:pPr marL="342900" indent="-342900">
              <a:buFont typeface="Arial" panose="020B0604020202020204" pitchFamily="34" charset="0"/>
              <a:buChar char="•"/>
            </a:pPr>
            <a:r>
              <a:rPr lang="nl-NL" sz="2400" dirty="0" smtClean="0"/>
              <a:t>Betrek </a:t>
            </a:r>
            <a:r>
              <a:rPr lang="nl-NL" sz="2400" dirty="0"/>
              <a:t>je achterban (collega’s, vrienden, experts, ervaringsdeskundigen, ambassadeurs, </a:t>
            </a:r>
            <a:r>
              <a:rPr lang="nl-NL" sz="2400" dirty="0" smtClean="0"/>
              <a:t>stakeholders, etc</a:t>
            </a:r>
            <a:r>
              <a:rPr lang="nl-NL" sz="2400" dirty="0"/>
              <a:t>.) bij het project. </a:t>
            </a:r>
          </a:p>
          <a:p>
            <a:pPr marL="342900" indent="-342900">
              <a:buFont typeface="Arial" panose="020B0604020202020204" pitchFamily="34" charset="0"/>
              <a:buChar char="•"/>
            </a:pPr>
            <a:r>
              <a:rPr lang="nl-NL" sz="2400" dirty="0" smtClean="0"/>
              <a:t>Stel </a:t>
            </a:r>
            <a:r>
              <a:rPr lang="nl-NL" sz="2400" dirty="0"/>
              <a:t>een (tijdelijk) team samen van mensen die een rol spelen om jouw idee uit te </a:t>
            </a:r>
            <a:r>
              <a:rPr lang="nl-NL" sz="2400" dirty="0" smtClean="0"/>
              <a:t>dragen en </a:t>
            </a:r>
            <a:r>
              <a:rPr lang="nl-NL" sz="2400" dirty="0"/>
              <a:t>tot een (gezamenlijk) succesvol project te maken.</a:t>
            </a:r>
          </a:p>
          <a:p>
            <a:pPr marL="342900" indent="-342900">
              <a:buFont typeface="Arial" panose="020B0604020202020204" pitchFamily="34" charset="0"/>
              <a:buChar char="•"/>
            </a:pPr>
            <a:r>
              <a:rPr lang="nl-NL" sz="2400" dirty="0" smtClean="0"/>
              <a:t>Communiceer </a:t>
            </a:r>
            <a:r>
              <a:rPr lang="nl-NL" sz="2400" dirty="0"/>
              <a:t>goed, leg uit wat je wilt bereiken (jouw idee) en motiveer je team.</a:t>
            </a:r>
          </a:p>
          <a:p>
            <a:pPr marL="342900" indent="-342900">
              <a:buFont typeface="Arial" panose="020B0604020202020204" pitchFamily="34" charset="0"/>
              <a:buChar char="•"/>
            </a:pPr>
            <a:r>
              <a:rPr lang="nl-NL" sz="2400" dirty="0" smtClean="0"/>
              <a:t>Sta </a:t>
            </a:r>
            <a:r>
              <a:rPr lang="nl-NL" sz="2400" dirty="0"/>
              <a:t>open voor tips en kritiek. </a:t>
            </a:r>
          </a:p>
          <a:p>
            <a:pPr marL="342900" indent="-342900">
              <a:buFont typeface="Arial" panose="020B0604020202020204" pitchFamily="34" charset="0"/>
              <a:buChar char="•"/>
            </a:pPr>
            <a:r>
              <a:rPr lang="nl-NL" sz="2400" dirty="0" smtClean="0"/>
              <a:t>Maak </a:t>
            </a:r>
            <a:r>
              <a:rPr lang="nl-NL" sz="2400" dirty="0"/>
              <a:t>goede en heldere afspraken met je </a:t>
            </a:r>
            <a:r>
              <a:rPr lang="nl-NL" sz="2400" dirty="0" smtClean="0"/>
              <a:t>team</a:t>
            </a:r>
            <a:r>
              <a:rPr lang="nl-NL" sz="2400" dirty="0"/>
              <a:t> </a:t>
            </a:r>
            <a:r>
              <a:rPr lang="nl-NL" sz="2400" dirty="0" smtClean="0"/>
              <a:t>(Wie doet wat?)</a:t>
            </a:r>
          </a:p>
          <a:p>
            <a:pPr marL="342900" indent="-342900">
              <a:buFont typeface="Arial" panose="020B0604020202020204" pitchFamily="34" charset="0"/>
              <a:buChar char="•"/>
            </a:pPr>
            <a:endParaRPr lang="nl-NL" sz="2400" dirty="0"/>
          </a:p>
          <a:p>
            <a:r>
              <a:rPr lang="nl-NL" sz="2400" dirty="0"/>
              <a:t>TIP: Treed pas naar buiten met het project als er voldoende draagvlak is.</a:t>
            </a:r>
          </a:p>
          <a:p>
            <a:endParaRPr lang="nl-NL" sz="2400" dirty="0" smtClean="0"/>
          </a:p>
          <a:p>
            <a:endParaRPr lang="nl-NL" sz="2400" dirty="0" smtClean="0"/>
          </a:p>
          <a:p>
            <a:endParaRPr lang="nl-NL" sz="2400" dirty="0"/>
          </a:p>
          <a:p>
            <a:r>
              <a:rPr lang="nl-NL" dirty="0" smtClean="0"/>
              <a:t>.</a:t>
            </a:r>
            <a:endParaRPr lang="nl-NL" dirty="0"/>
          </a:p>
        </p:txBody>
      </p:sp>
      <p:sp>
        <p:nvSpPr>
          <p:cNvPr id="6" name="Rechthoek 5"/>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1393636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119072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Vraag om input (intern)</a:t>
            </a:r>
            <a:endParaRPr lang="nl-NL" dirty="0"/>
          </a:p>
          <a:p>
            <a:endParaRPr lang="nl-NL" b="1" dirty="0"/>
          </a:p>
        </p:txBody>
      </p:sp>
      <p:sp>
        <p:nvSpPr>
          <p:cNvPr id="3" name="Rechthoek 2"/>
          <p:cNvSpPr/>
          <p:nvPr/>
        </p:nvSpPr>
        <p:spPr>
          <a:xfrm>
            <a:off x="1419224" y="1980412"/>
            <a:ext cx="10429328" cy="3693319"/>
          </a:xfrm>
          <a:prstGeom prst="rect">
            <a:avLst/>
          </a:prstGeom>
        </p:spPr>
        <p:txBody>
          <a:bodyPr wrap="square">
            <a:spAutoFit/>
          </a:bodyPr>
          <a:lstStyle/>
          <a:p>
            <a:pPr marL="342900" indent="-342900">
              <a:buFont typeface="Arial" panose="020B0604020202020204" pitchFamily="34" charset="0"/>
              <a:buChar char="•"/>
            </a:pPr>
            <a:r>
              <a:rPr lang="nl-NL" sz="2400" dirty="0" smtClean="0"/>
              <a:t>Interview</a:t>
            </a:r>
          </a:p>
          <a:p>
            <a:pPr marL="342900" indent="-342900">
              <a:buFont typeface="Arial" panose="020B0604020202020204" pitchFamily="34" charset="0"/>
              <a:buChar char="•"/>
            </a:pPr>
            <a:r>
              <a:rPr lang="nl-NL" sz="2400" dirty="0" smtClean="0"/>
              <a:t>Ideeën bus</a:t>
            </a:r>
          </a:p>
          <a:p>
            <a:pPr marL="342900" indent="-342900">
              <a:buFont typeface="Arial" panose="020B0604020202020204" pitchFamily="34" charset="0"/>
              <a:buChar char="•"/>
            </a:pPr>
            <a:r>
              <a:rPr lang="nl-NL" sz="2400" dirty="0" smtClean="0"/>
              <a:t>Prijsvraag</a:t>
            </a:r>
          </a:p>
          <a:p>
            <a:pPr marL="342900" indent="-342900">
              <a:buFont typeface="Arial" panose="020B0604020202020204" pitchFamily="34" charset="0"/>
              <a:buChar char="•"/>
            </a:pPr>
            <a:r>
              <a:rPr lang="nl-NL" sz="2400" dirty="0" smtClean="0"/>
              <a:t>Denktank </a:t>
            </a:r>
          </a:p>
          <a:p>
            <a:pPr marL="342900" indent="-342900">
              <a:buFont typeface="Arial" panose="020B0604020202020204" pitchFamily="34" charset="0"/>
              <a:buChar char="•"/>
            </a:pPr>
            <a:r>
              <a:rPr lang="nl-NL" sz="2400" dirty="0" smtClean="0"/>
              <a:t>Brainstorm </a:t>
            </a:r>
            <a:endParaRPr lang="nl-NL" sz="2400" dirty="0"/>
          </a:p>
          <a:p>
            <a:pPr marL="342900" indent="-342900">
              <a:buFont typeface="Arial" panose="020B0604020202020204" pitchFamily="34" charset="0"/>
              <a:buChar char="•"/>
            </a:pPr>
            <a:r>
              <a:rPr lang="nl-NL" sz="2400" dirty="0" smtClean="0"/>
              <a:t>Interview</a:t>
            </a:r>
          </a:p>
          <a:p>
            <a:endParaRPr lang="nl-NL" sz="2400" dirty="0"/>
          </a:p>
          <a:p>
            <a:endParaRPr lang="nl-NL" sz="2400" dirty="0" smtClean="0"/>
          </a:p>
          <a:p>
            <a:endParaRPr lang="nl-NL" sz="2400" dirty="0"/>
          </a:p>
          <a:p>
            <a:r>
              <a:rPr lang="nl-NL" dirty="0" smtClean="0"/>
              <a:t>.</a:t>
            </a:r>
            <a:endParaRPr lang="nl-NL" dirty="0"/>
          </a:p>
        </p:txBody>
      </p:sp>
      <p:sp>
        <p:nvSpPr>
          <p:cNvPr id="6" name="Rechthoek 5"/>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465416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Rechthoek 8"/>
          <p:cNvSpPr/>
          <p:nvPr/>
        </p:nvSpPr>
        <p:spPr>
          <a:xfrm>
            <a:off x="1309517" y="1950957"/>
            <a:ext cx="8702939" cy="4154984"/>
          </a:xfrm>
          <a:prstGeom prst="rect">
            <a:avLst/>
          </a:prstGeom>
        </p:spPr>
        <p:txBody>
          <a:bodyPr wrap="square">
            <a:spAutoFit/>
          </a:bodyPr>
          <a:lstStyle/>
          <a:p>
            <a:r>
              <a:rPr lang="nl-NL" sz="5400" b="1" dirty="0">
                <a:solidFill>
                  <a:srgbClr val="FF0000"/>
                </a:solidFill>
              </a:rPr>
              <a:t>Opdracht: </a:t>
            </a:r>
            <a:r>
              <a:rPr lang="nl-NL" sz="5400" b="1" dirty="0" smtClean="0">
                <a:solidFill>
                  <a:srgbClr val="FF0000"/>
                </a:solidFill>
              </a:rPr>
              <a:t>Herschrijf naar aanleiding van de voorgaande opdrachten het conceptplan.</a:t>
            </a:r>
          </a:p>
          <a:p>
            <a:endParaRPr lang="nl-NL" sz="5400" b="1" dirty="0">
              <a:solidFill>
                <a:srgbClr val="FF0000"/>
              </a:solidFill>
            </a:endParaRPr>
          </a:p>
          <a:p>
            <a:r>
              <a:rPr lang="nl-NL" sz="2400" dirty="0" smtClean="0"/>
              <a:t>Opmerking</a:t>
            </a:r>
            <a:r>
              <a:rPr lang="nl-NL" sz="2400" dirty="0"/>
              <a:t>: </a:t>
            </a:r>
            <a:r>
              <a:rPr lang="nl-NL" sz="2400" dirty="0" smtClean="0"/>
              <a:t>(Te) algemeen </a:t>
            </a:r>
            <a:r>
              <a:rPr lang="nl-NL" sz="2400" dirty="0"/>
              <a:t>geformuleerde doelen moeten in deze stap worden uitgewerkt in meer concrete doelen. </a:t>
            </a:r>
            <a:endParaRPr lang="nl-NL" sz="5400" b="1" dirty="0">
              <a:solidFill>
                <a:srgbClr val="FF0000"/>
              </a:solidFill>
            </a:endParaRPr>
          </a:p>
        </p:txBody>
      </p:sp>
      <p:sp>
        <p:nvSpPr>
          <p:cNvPr id="5" name="Rechthoek 4"/>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39889836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2563712"/>
            <a:ext cx="8719185" cy="1477328"/>
          </a:xfrm>
          <a:prstGeom prst="rect">
            <a:avLst/>
          </a:prstGeom>
          <a:noFill/>
        </p:spPr>
        <p:txBody>
          <a:bodyPr wrap="square" rtlCol="0">
            <a:spAutoFit/>
          </a:bodyPr>
          <a:lstStyle/>
          <a:p>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148892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Informeren  </a:t>
            </a:r>
            <a:endParaRPr lang="nl-NL" dirty="0"/>
          </a:p>
          <a:p>
            <a:endParaRPr lang="nl-NL" b="1" dirty="0"/>
          </a:p>
        </p:txBody>
      </p:sp>
      <p:sp>
        <p:nvSpPr>
          <p:cNvPr id="2" name="Rechthoek 1"/>
          <p:cNvSpPr/>
          <p:nvPr/>
        </p:nvSpPr>
        <p:spPr>
          <a:xfrm>
            <a:off x="1419224" y="2563712"/>
            <a:ext cx="10033262" cy="3323987"/>
          </a:xfrm>
          <a:prstGeom prst="rect">
            <a:avLst/>
          </a:prstGeom>
        </p:spPr>
        <p:txBody>
          <a:bodyPr wrap="square">
            <a:spAutoFit/>
          </a:bodyPr>
          <a:lstStyle/>
          <a:p>
            <a:pPr marL="342900" indent="-342900">
              <a:buFont typeface="Arial" panose="020B0604020202020204" pitchFamily="34" charset="0"/>
              <a:buChar char="•"/>
            </a:pPr>
            <a:r>
              <a:rPr lang="nl-NL" sz="2400" dirty="0"/>
              <a:t>Het doel van informeren is dat mensen na afloop iets WETEN</a:t>
            </a:r>
            <a:r>
              <a:rPr lang="nl-NL" sz="2400" dirty="0" smtClean="0"/>
              <a:t>.</a:t>
            </a:r>
          </a:p>
          <a:p>
            <a:pPr marL="342900" indent="-342900">
              <a:buFont typeface="Arial" panose="020B0604020202020204" pitchFamily="34" charset="0"/>
              <a:buChar char="•"/>
            </a:pPr>
            <a:r>
              <a:rPr lang="nl-NL" sz="2400" dirty="0" smtClean="0"/>
              <a:t>Er zijn verschillende manieren om mensen te informeren en het project onder de aandacht te brengen. </a:t>
            </a:r>
          </a:p>
          <a:p>
            <a:pPr marL="342900" indent="-342900">
              <a:buFont typeface="Arial" panose="020B0604020202020204" pitchFamily="34" charset="0"/>
              <a:buChar char="•"/>
            </a:pPr>
            <a:r>
              <a:rPr lang="nl-NL" sz="2400" dirty="0" smtClean="0"/>
              <a:t>De </a:t>
            </a:r>
            <a:r>
              <a:rPr lang="nl-NL" sz="2400" dirty="0"/>
              <a:t>keuze hangt af van de </a:t>
            </a:r>
            <a:r>
              <a:rPr lang="nl-NL" sz="2400" dirty="0" smtClean="0"/>
              <a:t>doelgroep, van de middelen en mogelijkheden.</a:t>
            </a:r>
          </a:p>
          <a:p>
            <a:pPr marL="342900" indent="-342900">
              <a:buFont typeface="Arial" panose="020B0604020202020204" pitchFamily="34" charset="0"/>
              <a:buChar char="•"/>
            </a:pPr>
            <a:endParaRPr lang="nl-NL" sz="2400" dirty="0"/>
          </a:p>
          <a:p>
            <a:endParaRPr lang="nl-NL" sz="2400" dirty="0" smtClean="0"/>
          </a:p>
          <a:p>
            <a:pPr lvl="0" defTabSz="914400" eaLnBrk="0" fontAlgn="base" hangingPunct="0">
              <a:spcBef>
                <a:spcPct val="0"/>
              </a:spcBef>
              <a:spcAft>
                <a:spcPct val="0"/>
              </a:spcAft>
            </a:pPr>
            <a:endParaRPr lang="nl-NL" sz="2400" dirty="0" smtClean="0"/>
          </a:p>
          <a:p>
            <a:endParaRPr lang="nl-NL" sz="2400" dirty="0"/>
          </a:p>
          <a:p>
            <a:endParaRPr lang="nl-NL" dirty="0"/>
          </a:p>
        </p:txBody>
      </p:sp>
      <p:sp>
        <p:nvSpPr>
          <p:cNvPr id="11" name="Rechthoek 10"/>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39570449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Rechthoek 8"/>
          <p:cNvSpPr/>
          <p:nvPr/>
        </p:nvSpPr>
        <p:spPr>
          <a:xfrm>
            <a:off x="1309517" y="1950957"/>
            <a:ext cx="8702939" cy="3416320"/>
          </a:xfrm>
          <a:prstGeom prst="rect">
            <a:avLst/>
          </a:prstGeom>
        </p:spPr>
        <p:txBody>
          <a:bodyPr wrap="square">
            <a:spAutoFit/>
          </a:bodyPr>
          <a:lstStyle/>
          <a:p>
            <a:r>
              <a:rPr lang="nl-NL" sz="5400" b="1" dirty="0">
                <a:solidFill>
                  <a:srgbClr val="FF0000"/>
                </a:solidFill>
              </a:rPr>
              <a:t>Opdracht: </a:t>
            </a:r>
            <a:r>
              <a:rPr lang="nl-NL" sz="5400" b="1" dirty="0" smtClean="0">
                <a:solidFill>
                  <a:srgbClr val="FF0000"/>
                </a:solidFill>
              </a:rPr>
              <a:t>Noem 3 </a:t>
            </a:r>
            <a:r>
              <a:rPr lang="nl-NL" sz="5400" b="1" dirty="0">
                <a:solidFill>
                  <a:srgbClr val="FF0000"/>
                </a:solidFill>
              </a:rPr>
              <a:t>manieren om de gebruikers te informeren en geef aan waarom je hiervoor kiest?</a:t>
            </a:r>
          </a:p>
        </p:txBody>
      </p:sp>
      <p:sp>
        <p:nvSpPr>
          <p:cNvPr id="5" name="Rechthoek 4"/>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26624542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2563712"/>
            <a:ext cx="8719185" cy="1477328"/>
          </a:xfrm>
          <a:prstGeom prst="rect">
            <a:avLst/>
          </a:prstGeom>
          <a:noFill/>
        </p:spPr>
        <p:txBody>
          <a:bodyPr wrap="square" rtlCol="0">
            <a:spAutoFit/>
          </a:bodyPr>
          <a:lstStyle/>
          <a:p>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148892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Informeren  </a:t>
            </a:r>
            <a:endParaRPr lang="nl-NL" dirty="0"/>
          </a:p>
          <a:p>
            <a:endParaRPr lang="nl-NL" b="1" dirty="0"/>
          </a:p>
        </p:txBody>
      </p:sp>
      <p:sp>
        <p:nvSpPr>
          <p:cNvPr id="2" name="Rechthoek 1"/>
          <p:cNvSpPr/>
          <p:nvPr/>
        </p:nvSpPr>
        <p:spPr>
          <a:xfrm>
            <a:off x="1419224" y="2353852"/>
            <a:ext cx="9313733" cy="5539978"/>
          </a:xfrm>
          <a:prstGeom prst="rect">
            <a:avLst/>
          </a:prstGeom>
        </p:spPr>
        <p:txBody>
          <a:bodyPr wrap="square">
            <a:spAutoFit/>
          </a:bodyPr>
          <a:lstStyle/>
          <a:p>
            <a:pPr marL="342900" indent="-342900">
              <a:buFont typeface="Arial" panose="020B0604020202020204" pitchFamily="34" charset="0"/>
              <a:buChar char="•"/>
            </a:pPr>
            <a:r>
              <a:rPr lang="nl-NL" sz="2400" dirty="0"/>
              <a:t>Geef een presentatie, vertel over het project en ondersteun met beeldmateriaal.</a:t>
            </a:r>
          </a:p>
          <a:p>
            <a:pPr marL="342900" indent="-342900">
              <a:buFont typeface="Arial" panose="020B0604020202020204" pitchFamily="34" charset="0"/>
              <a:buChar char="•"/>
            </a:pPr>
            <a:r>
              <a:rPr lang="nl-NL" sz="2400" dirty="0" smtClean="0"/>
              <a:t>Gedrukte </a:t>
            </a:r>
            <a:r>
              <a:rPr lang="nl-NL" sz="2400" dirty="0"/>
              <a:t>communicatiemiddelen: Een folder, brochure of flyer, een </a:t>
            </a:r>
            <a:r>
              <a:rPr lang="nl-NL" sz="2400" dirty="0" err="1"/>
              <a:t>infographic</a:t>
            </a:r>
            <a:r>
              <a:rPr lang="nl-NL" sz="2400" dirty="0"/>
              <a:t>, poster of een ‘</a:t>
            </a:r>
            <a:r>
              <a:rPr lang="nl-NL" sz="2400" dirty="0" err="1"/>
              <a:t>Give</a:t>
            </a:r>
            <a:r>
              <a:rPr lang="nl-NL" sz="2400" dirty="0"/>
              <a:t> </a:t>
            </a:r>
            <a:r>
              <a:rPr lang="nl-NL" sz="2400" dirty="0" err="1"/>
              <a:t>Away</a:t>
            </a:r>
            <a:r>
              <a:rPr lang="nl-NL" sz="2400" dirty="0"/>
              <a:t>’ (klein presentje met logo erop).</a:t>
            </a:r>
          </a:p>
          <a:p>
            <a:pPr marL="342900" indent="-342900">
              <a:buFont typeface="Arial" panose="020B0604020202020204" pitchFamily="34" charset="0"/>
              <a:buChar char="•"/>
            </a:pPr>
            <a:r>
              <a:rPr lang="nl-NL" sz="2400" dirty="0" smtClean="0"/>
              <a:t>Online communicatie: </a:t>
            </a:r>
            <a:r>
              <a:rPr lang="nl-NL" sz="2400" dirty="0"/>
              <a:t>Website, </a:t>
            </a:r>
            <a:r>
              <a:rPr lang="nl-NL" sz="2400" dirty="0" err="1"/>
              <a:t>social</a:t>
            </a:r>
            <a:r>
              <a:rPr lang="nl-NL" sz="2400" dirty="0"/>
              <a:t> media, blog, vlog, video, </a:t>
            </a:r>
            <a:r>
              <a:rPr lang="nl-NL" sz="2400" dirty="0" err="1"/>
              <a:t>infographic</a:t>
            </a:r>
            <a:r>
              <a:rPr lang="nl-NL" sz="2400" dirty="0"/>
              <a:t>, E-mailing. </a:t>
            </a:r>
            <a:endParaRPr lang="nl-NL" sz="2400" dirty="0" smtClean="0"/>
          </a:p>
          <a:p>
            <a:pPr marL="342900" indent="-342900">
              <a:buFont typeface="Arial" panose="020B0604020202020204" pitchFamily="34" charset="0"/>
              <a:buChar char="•"/>
            </a:pPr>
            <a:endParaRPr lang="nl-NL" sz="2400" dirty="0"/>
          </a:p>
          <a:p>
            <a:r>
              <a:rPr lang="nl-NL" sz="2400" dirty="0"/>
              <a:t>TIP: Kies een huisstijl die past bij het project. </a:t>
            </a:r>
          </a:p>
          <a:p>
            <a:r>
              <a:rPr lang="nl-NL" sz="2400" dirty="0"/>
              <a:t>De huisstijl komt terug in een logo, kleurgebruik, lettertype, soort foto’s en afbeeldingen, schrijfstijl. De huisstijl voer je door in alle communicatiemiddelen over het project.</a:t>
            </a:r>
          </a:p>
          <a:p>
            <a:endParaRPr lang="nl-NL" sz="2400" dirty="0" smtClean="0"/>
          </a:p>
          <a:p>
            <a:pPr lvl="0" defTabSz="914400" eaLnBrk="0" fontAlgn="base" hangingPunct="0">
              <a:spcBef>
                <a:spcPct val="0"/>
              </a:spcBef>
              <a:spcAft>
                <a:spcPct val="0"/>
              </a:spcAft>
            </a:pPr>
            <a:endParaRPr lang="nl-NL" sz="2400" dirty="0" smtClean="0"/>
          </a:p>
          <a:p>
            <a:endParaRPr lang="nl-NL" sz="2400" dirty="0"/>
          </a:p>
          <a:p>
            <a:endParaRPr lang="nl-NL" dirty="0"/>
          </a:p>
        </p:txBody>
      </p:sp>
      <p:sp>
        <p:nvSpPr>
          <p:cNvPr id="11" name="Rechthoek 10"/>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3702164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3" name="Afbeelding 12"/>
          <p:cNvPicPr>
            <a:picLocks noChangeAspect="1"/>
          </p:cNvPicPr>
          <p:nvPr/>
        </p:nvPicPr>
        <p:blipFill>
          <a:blip r:embed="rId4"/>
          <a:stretch>
            <a:fillRect/>
          </a:stretch>
        </p:blipFill>
        <p:spPr>
          <a:xfrm>
            <a:off x="9608552" y="244276"/>
            <a:ext cx="2240000" cy="1440000"/>
          </a:xfrm>
          <a:prstGeom prst="rect">
            <a:avLst/>
          </a:prstGeom>
        </p:spPr>
      </p:pic>
      <p:sp>
        <p:nvSpPr>
          <p:cNvPr id="9" name="Rechthoek 8"/>
          <p:cNvSpPr/>
          <p:nvPr/>
        </p:nvSpPr>
        <p:spPr>
          <a:xfrm>
            <a:off x="1309517" y="1950957"/>
            <a:ext cx="9565312" cy="4616648"/>
          </a:xfrm>
          <a:prstGeom prst="rect">
            <a:avLst/>
          </a:prstGeom>
        </p:spPr>
        <p:txBody>
          <a:bodyPr wrap="square">
            <a:spAutoFit/>
          </a:bodyPr>
          <a:lstStyle/>
          <a:p>
            <a:r>
              <a:rPr lang="nl-NL" sz="5400" b="1" dirty="0">
                <a:solidFill>
                  <a:srgbClr val="FF0000"/>
                </a:solidFill>
              </a:rPr>
              <a:t>Opdracht: Bespreek je idee met de mensen </a:t>
            </a:r>
            <a:r>
              <a:rPr lang="nl-NL" sz="5400" b="1" dirty="0" smtClean="0">
                <a:solidFill>
                  <a:srgbClr val="FF0000"/>
                </a:solidFill>
              </a:rPr>
              <a:t>(de </a:t>
            </a:r>
            <a:r>
              <a:rPr lang="nl-NL" sz="5400" b="1" dirty="0">
                <a:solidFill>
                  <a:srgbClr val="FF0000"/>
                </a:solidFill>
              </a:rPr>
              <a:t>gebruikers</a:t>
            </a:r>
            <a:r>
              <a:rPr lang="nl-NL" sz="5400" dirty="0">
                <a:solidFill>
                  <a:srgbClr val="FF0000"/>
                </a:solidFill>
              </a:rPr>
              <a:t>) </a:t>
            </a:r>
            <a:r>
              <a:rPr lang="nl-NL" sz="5400" b="1" dirty="0" smtClean="0">
                <a:solidFill>
                  <a:srgbClr val="FF0000"/>
                </a:solidFill>
              </a:rPr>
              <a:t>waarvoor je het </a:t>
            </a:r>
            <a:r>
              <a:rPr lang="nl-NL" sz="5400" b="1" dirty="0">
                <a:solidFill>
                  <a:srgbClr val="FF0000"/>
                </a:solidFill>
              </a:rPr>
              <a:t>project </a:t>
            </a:r>
            <a:r>
              <a:rPr lang="nl-NL" sz="5400" b="1" dirty="0" smtClean="0">
                <a:solidFill>
                  <a:srgbClr val="FF0000"/>
                </a:solidFill>
              </a:rPr>
              <a:t>realiseert.</a:t>
            </a:r>
          </a:p>
          <a:p>
            <a:endParaRPr lang="nl-NL" sz="5400" b="1" dirty="0" smtClean="0">
              <a:solidFill>
                <a:srgbClr val="FF0000"/>
              </a:solidFill>
            </a:endParaRPr>
          </a:p>
          <a:p>
            <a:r>
              <a:rPr lang="nl-NL" sz="2400" dirty="0"/>
              <a:t>Vraag: Wie zijn </a:t>
            </a:r>
            <a:r>
              <a:rPr lang="nl-NL" sz="2400" dirty="0" smtClean="0"/>
              <a:t>de gebruikers van jouw project?</a:t>
            </a:r>
            <a:endParaRPr lang="nl-NL" sz="2400" dirty="0"/>
          </a:p>
          <a:p>
            <a:endParaRPr lang="nl-NL" sz="5400" dirty="0">
              <a:solidFill>
                <a:srgbClr val="FF0000"/>
              </a:solidFill>
            </a:endParaRPr>
          </a:p>
        </p:txBody>
      </p:sp>
      <p:sp>
        <p:nvSpPr>
          <p:cNvPr id="6" name="Rechthoek 5"/>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38194316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3" name="Afbeelding 12"/>
          <p:cNvPicPr>
            <a:picLocks noChangeAspect="1"/>
          </p:cNvPicPr>
          <p:nvPr/>
        </p:nvPicPr>
        <p:blipFill>
          <a:blip r:embed="rId4"/>
          <a:stretch>
            <a:fillRect/>
          </a:stretch>
        </p:blipFill>
        <p:spPr>
          <a:xfrm>
            <a:off x="9608552" y="244276"/>
            <a:ext cx="2240000" cy="1440000"/>
          </a:xfrm>
          <a:prstGeom prst="rect">
            <a:avLst/>
          </a:prstGeom>
        </p:spPr>
      </p:pic>
      <p:sp>
        <p:nvSpPr>
          <p:cNvPr id="9" name="Rechthoek 8"/>
          <p:cNvSpPr/>
          <p:nvPr/>
        </p:nvSpPr>
        <p:spPr>
          <a:xfrm>
            <a:off x="1309517" y="1950957"/>
            <a:ext cx="10055169" cy="3785652"/>
          </a:xfrm>
          <a:prstGeom prst="rect">
            <a:avLst/>
          </a:prstGeom>
        </p:spPr>
        <p:txBody>
          <a:bodyPr wrap="square">
            <a:spAutoFit/>
          </a:bodyPr>
          <a:lstStyle/>
          <a:p>
            <a:r>
              <a:rPr lang="nl-NL" sz="5400" b="1" dirty="0">
                <a:solidFill>
                  <a:srgbClr val="FF0000"/>
                </a:solidFill>
              </a:rPr>
              <a:t>Opdracht: Bespreek je idee met de stakeholders </a:t>
            </a:r>
            <a:r>
              <a:rPr lang="nl-NL" sz="5400" b="1" dirty="0" smtClean="0">
                <a:solidFill>
                  <a:srgbClr val="FF0000"/>
                </a:solidFill>
              </a:rPr>
              <a:t>(belanghebbenden).</a:t>
            </a:r>
          </a:p>
          <a:p>
            <a:endParaRPr lang="nl-NL" sz="5400" b="1" dirty="0">
              <a:solidFill>
                <a:srgbClr val="FF0000"/>
              </a:solidFill>
            </a:endParaRPr>
          </a:p>
          <a:p>
            <a:r>
              <a:rPr lang="nl-NL" sz="2400" dirty="0" smtClean="0"/>
              <a:t>Vraag: Wie </a:t>
            </a:r>
            <a:r>
              <a:rPr lang="nl-NL" sz="2400" dirty="0"/>
              <a:t>zijn </a:t>
            </a:r>
            <a:r>
              <a:rPr lang="nl-NL" sz="2400" dirty="0" smtClean="0"/>
              <a:t>jouw </a:t>
            </a:r>
            <a:r>
              <a:rPr lang="nl-NL" sz="2400" dirty="0"/>
              <a:t>stakeholders en welke relatie hebben ze met </a:t>
            </a:r>
            <a:r>
              <a:rPr lang="nl-NL" sz="2400" dirty="0" smtClean="0"/>
              <a:t>jouw project?</a:t>
            </a:r>
            <a:endParaRPr lang="nl-NL" sz="2400" dirty="0"/>
          </a:p>
          <a:p>
            <a:endParaRPr lang="nl-NL" sz="5400" b="1" dirty="0">
              <a:solidFill>
                <a:srgbClr val="FF0000"/>
              </a:solidFill>
            </a:endParaRPr>
          </a:p>
        </p:txBody>
      </p:sp>
      <p:sp>
        <p:nvSpPr>
          <p:cNvPr id="6" name="Rechthoek 5"/>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30747912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Rechthoek 8"/>
          <p:cNvSpPr/>
          <p:nvPr/>
        </p:nvSpPr>
        <p:spPr>
          <a:xfrm>
            <a:off x="1309517" y="1336594"/>
            <a:ext cx="8702939" cy="4524315"/>
          </a:xfrm>
          <a:prstGeom prst="rect">
            <a:avLst/>
          </a:prstGeom>
        </p:spPr>
        <p:txBody>
          <a:bodyPr wrap="square">
            <a:spAutoFit/>
          </a:bodyPr>
          <a:lstStyle/>
          <a:p>
            <a:r>
              <a:rPr lang="nl-NL" sz="5400" b="1" dirty="0">
                <a:solidFill>
                  <a:srgbClr val="FF0000"/>
                </a:solidFill>
              </a:rPr>
              <a:t>Opdracht: </a:t>
            </a:r>
            <a:r>
              <a:rPr lang="nl-NL" sz="5400" b="1" dirty="0" smtClean="0">
                <a:solidFill>
                  <a:srgbClr val="FF0000"/>
                </a:solidFill>
              </a:rPr>
              <a:t>Herschrijf nogmaals naar aanleiding van de voorgaande opdrachten het conceptplan.</a:t>
            </a:r>
          </a:p>
          <a:p>
            <a:endParaRPr lang="nl-NL" sz="2400" dirty="0" smtClean="0"/>
          </a:p>
          <a:p>
            <a:r>
              <a:rPr lang="nl-NL" sz="2400" dirty="0" smtClean="0"/>
              <a:t>Opmerking</a:t>
            </a:r>
            <a:r>
              <a:rPr lang="nl-NL" sz="2400" dirty="0"/>
              <a:t>: </a:t>
            </a:r>
            <a:r>
              <a:rPr lang="nl-NL" sz="2400" dirty="0" smtClean="0"/>
              <a:t>Wees kritisch en formuleer concrete</a:t>
            </a:r>
            <a:r>
              <a:rPr lang="nl-NL" sz="2400" dirty="0"/>
              <a:t>, ambitieuze en haalbare </a:t>
            </a:r>
            <a:r>
              <a:rPr lang="nl-NL" sz="2400" dirty="0" smtClean="0"/>
              <a:t>doelen.</a:t>
            </a:r>
            <a:endParaRPr lang="nl-NL" sz="2400" b="1" dirty="0">
              <a:solidFill>
                <a:srgbClr val="FF0000"/>
              </a:solidFill>
            </a:endParaRPr>
          </a:p>
        </p:txBody>
      </p:sp>
      <p:sp>
        <p:nvSpPr>
          <p:cNvPr id="5" name="Rechthoek 4"/>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28036731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2563712"/>
            <a:ext cx="8719185" cy="1477328"/>
          </a:xfrm>
          <a:prstGeom prst="rect">
            <a:avLst/>
          </a:prstGeom>
          <a:noFill/>
        </p:spPr>
        <p:txBody>
          <a:bodyPr wrap="square" rtlCol="0">
            <a:spAutoFit/>
          </a:bodyPr>
          <a:lstStyle/>
          <a:p>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148892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Verzamelen en archiveren </a:t>
            </a:r>
            <a:endParaRPr lang="nl-NL" dirty="0"/>
          </a:p>
          <a:p>
            <a:endParaRPr lang="nl-NL" b="1" dirty="0"/>
          </a:p>
        </p:txBody>
      </p:sp>
      <p:sp>
        <p:nvSpPr>
          <p:cNvPr id="2" name="Rechthoek 1"/>
          <p:cNvSpPr/>
          <p:nvPr/>
        </p:nvSpPr>
        <p:spPr>
          <a:xfrm>
            <a:off x="1419224" y="2353852"/>
            <a:ext cx="9313733" cy="4062651"/>
          </a:xfrm>
          <a:prstGeom prst="rect">
            <a:avLst/>
          </a:prstGeom>
        </p:spPr>
        <p:txBody>
          <a:bodyPr wrap="square">
            <a:spAutoFit/>
          </a:bodyPr>
          <a:lstStyle/>
          <a:p>
            <a:pPr marL="342900" indent="-342900">
              <a:buFont typeface="Arial" panose="020B0604020202020204" pitchFamily="34" charset="0"/>
              <a:buChar char="•"/>
            </a:pPr>
            <a:r>
              <a:rPr lang="nl-NL" sz="2400" dirty="0" smtClean="0"/>
              <a:t>Leg alle informatie die je ondertussen hebt verzamelt naast elkaar.</a:t>
            </a:r>
          </a:p>
          <a:p>
            <a:pPr marL="342900" indent="-342900">
              <a:buFont typeface="Arial" panose="020B0604020202020204" pitchFamily="34" charset="0"/>
              <a:buChar char="•"/>
            </a:pPr>
            <a:r>
              <a:rPr lang="nl-NL" sz="2400" dirty="0" smtClean="0"/>
              <a:t>Wees kritisch.</a:t>
            </a:r>
          </a:p>
          <a:p>
            <a:pPr marL="342900" indent="-342900">
              <a:buFont typeface="Arial" panose="020B0604020202020204" pitchFamily="34" charset="0"/>
              <a:buChar char="•"/>
            </a:pPr>
            <a:r>
              <a:rPr lang="nl-NL" sz="2400" dirty="0" smtClean="0"/>
              <a:t>Behoud wat bruikbaar is</a:t>
            </a:r>
          </a:p>
          <a:p>
            <a:pPr marL="342900" indent="-342900">
              <a:buFont typeface="Arial" panose="020B0604020202020204" pitchFamily="34" charset="0"/>
              <a:buChar char="•"/>
            </a:pPr>
            <a:r>
              <a:rPr lang="nl-NL" sz="2400" dirty="0" smtClean="0"/>
              <a:t>Archiveer wat je niet meer gebruikt</a:t>
            </a:r>
          </a:p>
          <a:p>
            <a:pPr marL="342900" indent="-342900">
              <a:buFont typeface="Arial" panose="020B0604020202020204" pitchFamily="34" charset="0"/>
              <a:buChar char="•"/>
            </a:pPr>
            <a:r>
              <a:rPr lang="nl-NL" sz="2400" dirty="0"/>
              <a:t>G</a:t>
            </a:r>
            <a:r>
              <a:rPr lang="nl-NL" sz="2400" dirty="0" smtClean="0"/>
              <a:t>ooi nog niks weg!</a:t>
            </a:r>
          </a:p>
          <a:p>
            <a:endParaRPr lang="nl-NL" sz="2400" dirty="0"/>
          </a:p>
          <a:p>
            <a:pPr marL="342900" indent="-342900">
              <a:buFont typeface="Arial" panose="020B0604020202020204" pitchFamily="34" charset="0"/>
              <a:buChar char="•"/>
            </a:pPr>
            <a:endParaRPr lang="nl-NL" sz="2400" dirty="0" smtClean="0"/>
          </a:p>
          <a:p>
            <a:endParaRPr lang="nl-NL" sz="2400" dirty="0" smtClean="0"/>
          </a:p>
          <a:p>
            <a:pPr lvl="0" defTabSz="914400" eaLnBrk="0" fontAlgn="base" hangingPunct="0">
              <a:spcBef>
                <a:spcPct val="0"/>
              </a:spcBef>
              <a:spcAft>
                <a:spcPct val="0"/>
              </a:spcAft>
            </a:pPr>
            <a:endParaRPr lang="nl-NL" sz="2400" dirty="0" smtClean="0"/>
          </a:p>
          <a:p>
            <a:endParaRPr lang="nl-NL" sz="2400" dirty="0"/>
          </a:p>
          <a:p>
            <a:endParaRPr lang="nl-NL" dirty="0"/>
          </a:p>
        </p:txBody>
      </p:sp>
      <p:sp>
        <p:nvSpPr>
          <p:cNvPr id="11" name="Rechthoek 10"/>
          <p:cNvSpPr/>
          <p:nvPr/>
        </p:nvSpPr>
        <p:spPr>
          <a:xfrm>
            <a:off x="239480" y="6229444"/>
            <a:ext cx="1336904" cy="307777"/>
          </a:xfrm>
          <a:prstGeom prst="rect">
            <a:avLst/>
          </a:prstGeom>
        </p:spPr>
        <p:txBody>
          <a:bodyPr wrap="none">
            <a:spAutoFit/>
          </a:bodyPr>
          <a:lstStyle/>
          <a:p>
            <a:r>
              <a:rPr lang="nl-NL" sz="1400" b="1" dirty="0" smtClean="0"/>
              <a:t>2.	Draagvlak</a:t>
            </a:r>
            <a:endParaRPr lang="nl-NL" sz="1400" dirty="0"/>
          </a:p>
        </p:txBody>
      </p:sp>
    </p:spTree>
    <p:extLst>
      <p:ext uri="{BB962C8B-B14F-4D97-AF65-F5344CB8AC3E}">
        <p14:creationId xmlns:p14="http://schemas.microsoft.com/office/powerpoint/2010/main" val="3723950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617430" y="2662695"/>
            <a:ext cx="7426558" cy="3766185"/>
          </a:xfrm>
        </p:spPr>
        <p:txBody>
          <a:bodyPr/>
          <a:lstStyle/>
          <a:p>
            <a:r>
              <a:rPr lang="nl-NL" b="1" dirty="0"/>
              <a:t>Maar als je </a:t>
            </a:r>
            <a:r>
              <a:rPr lang="nl-NL" b="1" dirty="0" smtClean="0"/>
              <a:t>dan toch besluit </a:t>
            </a:r>
            <a:r>
              <a:rPr lang="nl-NL" b="1" dirty="0"/>
              <a:t>om </a:t>
            </a:r>
            <a:r>
              <a:rPr lang="nl-NL" b="1" dirty="0" smtClean="0"/>
              <a:t>van jouw idee een project te maken, </a:t>
            </a:r>
            <a:r>
              <a:rPr lang="nl-NL" b="1" dirty="0"/>
              <a:t>doe het dan in ieder geval goed, dat wil zeggen doordacht en goed voorbereid.</a:t>
            </a:r>
            <a:r>
              <a:rPr lang="nl-NL" dirty="0"/>
              <a:t/>
            </a:r>
            <a:br>
              <a:rPr lang="nl-NL" dirty="0"/>
            </a:br>
            <a:endParaRPr lang="nl-NL"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8" name="Titel 1"/>
          <p:cNvSpPr>
            <a:spLocks noGrp="1"/>
          </p:cNvSpPr>
          <p:nvPr>
            <p:ph type="title"/>
          </p:nvPr>
        </p:nvSpPr>
        <p:spPr>
          <a:xfrm>
            <a:off x="1617430" y="1513910"/>
            <a:ext cx="10515600" cy="599151"/>
          </a:xfrm>
        </p:spPr>
        <p:txBody>
          <a:bodyPr>
            <a:noAutofit/>
          </a:bodyPr>
          <a:lstStyle/>
          <a:p>
            <a:r>
              <a:rPr lang="nl-NL" b="1" dirty="0" smtClean="0"/>
              <a:t>Bezint eer ge begint!</a:t>
            </a:r>
            <a:endParaRPr lang="nl-NL" b="1" dirty="0"/>
          </a:p>
        </p:txBody>
      </p:sp>
      <p:pic>
        <p:nvPicPr>
          <p:cNvPr id="9" name="Afbeelding 8"/>
          <p:cNvPicPr>
            <a:picLocks noChangeAspect="1"/>
          </p:cNvPicPr>
          <p:nvPr/>
        </p:nvPicPr>
        <p:blipFill>
          <a:blip r:embed="rId3"/>
          <a:stretch>
            <a:fillRect/>
          </a:stretch>
        </p:blipFill>
        <p:spPr>
          <a:xfrm>
            <a:off x="5055602" y="4035226"/>
            <a:ext cx="2240000" cy="1440000"/>
          </a:xfrm>
          <a:prstGeom prst="rect">
            <a:avLst/>
          </a:prstGeom>
        </p:spPr>
      </p:pic>
      <p:pic>
        <p:nvPicPr>
          <p:cNvPr id="10" name="Picture 2" descr="Logo-Gemeente-Tynaarlo-2283x100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2962492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419225" y="1184251"/>
            <a:ext cx="10772775" cy="1658198"/>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8800" kern="1200" spc="-120" baseline="0">
                <a:solidFill>
                  <a:srgbClr val="FFFFFF"/>
                </a:solidFill>
                <a:latin typeface="+mj-lt"/>
                <a:ea typeface="+mj-ea"/>
                <a:cs typeface="+mj-cs"/>
              </a:defRPr>
            </a:lvl1pPr>
          </a:lstStyle>
          <a:p>
            <a:r>
              <a:rPr lang="nl-NL" b="1" dirty="0" smtClean="0"/>
              <a:t>3. </a:t>
            </a:r>
            <a:r>
              <a:rPr lang="nl-NL" b="1" i="1" dirty="0"/>
              <a:t>Het </a:t>
            </a:r>
            <a:r>
              <a:rPr lang="nl-NL" b="1" i="1" dirty="0" smtClean="0"/>
              <a:t>projectplan</a:t>
            </a:r>
            <a:endParaRPr lang="nl-NL" b="1" i="1" dirty="0"/>
          </a:p>
        </p:txBody>
      </p:sp>
      <p:pic>
        <p:nvPicPr>
          <p:cNvPr id="6" name="Picture 2" descr="Logo-Gemeente-Tynaarlo-2283x10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8" name="Tekstvak 7"/>
          <p:cNvSpPr txBox="1"/>
          <p:nvPr/>
        </p:nvSpPr>
        <p:spPr>
          <a:xfrm>
            <a:off x="1419225" y="2842449"/>
            <a:ext cx="8719185" cy="3693319"/>
          </a:xfrm>
          <a:prstGeom prst="rect">
            <a:avLst/>
          </a:prstGeom>
          <a:noFill/>
        </p:spPr>
        <p:txBody>
          <a:bodyPr wrap="square" rtlCol="0">
            <a:spAutoFit/>
          </a:bodyPr>
          <a:lstStyle/>
          <a:p>
            <a:r>
              <a:rPr lang="nl-NL" sz="2400" dirty="0"/>
              <a:t>Van uitgewerkt conceptplan naar een succesvol projectplan!</a:t>
            </a:r>
          </a:p>
          <a:p>
            <a:endParaRPr lang="nl-NL" sz="2400" dirty="0" smtClean="0"/>
          </a:p>
          <a:p>
            <a:pPr marL="285750" indent="-285750">
              <a:buFont typeface="Arial" panose="020B0604020202020204" pitchFamily="34" charset="0"/>
              <a:buChar char="•"/>
            </a:pPr>
            <a:r>
              <a:rPr lang="nl-NL" sz="2400" dirty="0" smtClean="0"/>
              <a:t>Hoe </a:t>
            </a:r>
            <a:r>
              <a:rPr lang="nl-NL" sz="2400" dirty="0"/>
              <a:t>bouw je het </a:t>
            </a:r>
            <a:r>
              <a:rPr lang="nl-NL" sz="2400" dirty="0" smtClean="0"/>
              <a:t>op? </a:t>
            </a:r>
          </a:p>
          <a:p>
            <a:pPr marL="285750" indent="-285750">
              <a:buFont typeface="Arial" panose="020B0604020202020204" pitchFamily="34" charset="0"/>
              <a:buChar char="•"/>
            </a:pPr>
            <a:r>
              <a:rPr lang="nl-NL" sz="2400" dirty="0" smtClean="0"/>
              <a:t>Tips </a:t>
            </a:r>
            <a:r>
              <a:rPr lang="nl-NL" sz="2400" dirty="0"/>
              <a:t>voor het </a:t>
            </a:r>
            <a:r>
              <a:rPr lang="nl-NL" sz="2400" dirty="0" smtClean="0"/>
              <a:t>schrijven</a:t>
            </a:r>
          </a:p>
          <a:p>
            <a:pPr marL="285750" indent="-285750">
              <a:buFont typeface="Arial" panose="020B0604020202020204" pitchFamily="34" charset="0"/>
              <a:buChar char="•"/>
            </a:pPr>
            <a:r>
              <a:rPr lang="nl-NL" sz="2400" dirty="0" smtClean="0"/>
              <a:t>Welke </a:t>
            </a:r>
            <a:r>
              <a:rPr lang="nl-NL" sz="2400" dirty="0"/>
              <a:t>bijlagen horen bij een goed projectplan</a:t>
            </a:r>
          </a:p>
          <a:p>
            <a:endParaRPr lang="nl-NL" sz="2400" dirty="0" smtClean="0"/>
          </a:p>
          <a:p>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spTree>
    <p:extLst>
      <p:ext uri="{BB962C8B-B14F-4D97-AF65-F5344CB8AC3E}">
        <p14:creationId xmlns:p14="http://schemas.microsoft.com/office/powerpoint/2010/main" val="16569131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2563712"/>
            <a:ext cx="8719185" cy="3693319"/>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t>Waarom ga je vragen?</a:t>
            </a:r>
          </a:p>
          <a:p>
            <a:pPr marL="342900" indent="-342900">
              <a:buFont typeface="Arial" panose="020B0604020202020204" pitchFamily="34" charset="0"/>
              <a:buChar char="•"/>
            </a:pPr>
            <a:r>
              <a:rPr lang="nl-NL" sz="2400" dirty="0" smtClean="0"/>
              <a:t>Wat ga je vragen?</a:t>
            </a:r>
          </a:p>
          <a:p>
            <a:pPr marL="342900" indent="-342900">
              <a:buFont typeface="Arial" panose="020B0604020202020204" pitchFamily="34" charset="0"/>
              <a:buChar char="•"/>
            </a:pPr>
            <a:r>
              <a:rPr lang="nl-NL" sz="2400" dirty="0" smtClean="0"/>
              <a:t>Waarvoor ga je vragen?</a:t>
            </a:r>
          </a:p>
          <a:p>
            <a:pPr marL="342900" indent="-342900">
              <a:buFont typeface="Arial" panose="020B0604020202020204" pitchFamily="34" charset="0"/>
              <a:buChar char="•"/>
            </a:pPr>
            <a:r>
              <a:rPr lang="nl-NL" sz="2400" dirty="0" smtClean="0"/>
              <a:t>Aan wie ga je vragen?</a:t>
            </a:r>
          </a:p>
          <a:p>
            <a:pPr marL="342900" indent="-342900">
              <a:buFont typeface="Arial" panose="020B0604020202020204" pitchFamily="34" charset="0"/>
              <a:buChar char="•"/>
            </a:pPr>
            <a:r>
              <a:rPr lang="nl-NL" sz="2400" dirty="0" smtClean="0"/>
              <a:t>Op welke manier ga je vragen?</a:t>
            </a:r>
            <a:endParaRPr lang="nl-NL" sz="2400" dirty="0"/>
          </a:p>
          <a:p>
            <a:endParaRPr lang="nl-NL" sz="2400" dirty="0" smtClean="0"/>
          </a:p>
          <a:p>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148892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De </a:t>
            </a:r>
            <a:r>
              <a:rPr lang="nl-NL" dirty="0"/>
              <a:t>fondsenwerving “de 5 W’s”.</a:t>
            </a:r>
            <a:endParaRPr lang="nl-NL" b="1" dirty="0"/>
          </a:p>
        </p:txBody>
      </p:sp>
      <p:sp>
        <p:nvSpPr>
          <p:cNvPr id="6" name="Rechthoek 5"/>
          <p:cNvSpPr/>
          <p:nvPr/>
        </p:nvSpPr>
        <p:spPr>
          <a:xfrm>
            <a:off x="239480" y="6229444"/>
            <a:ext cx="1447384" cy="307777"/>
          </a:xfrm>
          <a:prstGeom prst="rect">
            <a:avLst/>
          </a:prstGeom>
        </p:spPr>
        <p:txBody>
          <a:bodyPr wrap="none">
            <a:spAutoFit/>
          </a:bodyPr>
          <a:lstStyle/>
          <a:p>
            <a:r>
              <a:rPr lang="nl-NL" sz="1400" b="1" dirty="0" smtClean="0"/>
              <a:t>3.	Projectplan</a:t>
            </a:r>
            <a:endParaRPr lang="nl-NL" sz="1400" dirty="0"/>
          </a:p>
        </p:txBody>
      </p:sp>
    </p:spTree>
    <p:extLst>
      <p:ext uri="{BB962C8B-B14F-4D97-AF65-F5344CB8AC3E}">
        <p14:creationId xmlns:p14="http://schemas.microsoft.com/office/powerpoint/2010/main" val="40665722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4" y="2106512"/>
            <a:ext cx="10772775" cy="6463308"/>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t>Laat je inspireren door bv. boeken, internet, ervaringsdeskundige. </a:t>
            </a:r>
          </a:p>
          <a:p>
            <a:pPr marL="342900" indent="-342900">
              <a:buFont typeface="Arial" panose="020B0604020202020204" pitchFamily="34" charset="0"/>
              <a:buChar char="•"/>
            </a:pPr>
            <a:r>
              <a:rPr lang="nl-NL" sz="2400" dirty="0"/>
              <a:t>Kies de weg die bij je past</a:t>
            </a:r>
            <a:endParaRPr lang="nl-NL" sz="2400" dirty="0" smtClean="0"/>
          </a:p>
          <a:p>
            <a:pPr marL="342900" indent="-342900">
              <a:buFont typeface="Arial" panose="020B0604020202020204" pitchFamily="34" charset="0"/>
              <a:buChar char="•"/>
            </a:pPr>
            <a:r>
              <a:rPr lang="nl-NL" sz="2400" dirty="0"/>
              <a:t>Maak korte kopjes met korte en bondige teksten.</a:t>
            </a:r>
          </a:p>
          <a:p>
            <a:pPr marL="342900" indent="-342900">
              <a:buFont typeface="Arial" panose="020B0604020202020204" pitchFamily="34" charset="0"/>
              <a:buChar char="•"/>
            </a:pPr>
            <a:r>
              <a:rPr lang="nl-NL" sz="2400" dirty="0"/>
              <a:t>Wissel tekst af met plaatjes</a:t>
            </a:r>
            <a:r>
              <a:rPr lang="nl-NL" sz="2400" dirty="0" smtClean="0"/>
              <a:t>.</a:t>
            </a:r>
            <a:endParaRPr lang="nl-NL" sz="2400" dirty="0"/>
          </a:p>
          <a:p>
            <a:pPr marL="342900" indent="-342900">
              <a:buFont typeface="Arial" panose="020B0604020202020204" pitchFamily="34" charset="0"/>
              <a:buChar char="•"/>
            </a:pPr>
            <a:r>
              <a:rPr lang="nl-NL" sz="2400" dirty="0"/>
              <a:t>Schrijf je plan eerst helemaal uit.</a:t>
            </a:r>
          </a:p>
          <a:p>
            <a:pPr marL="342900" indent="-342900">
              <a:buFont typeface="Arial" panose="020B0604020202020204" pitchFamily="34" charset="0"/>
              <a:buChar char="•"/>
            </a:pPr>
            <a:r>
              <a:rPr lang="nl-NL" sz="2400" dirty="0"/>
              <a:t>Schrijf in de tegenwoordige </a:t>
            </a:r>
            <a:r>
              <a:rPr lang="nl-NL" sz="2400" dirty="0" smtClean="0"/>
              <a:t>tijd, </a:t>
            </a:r>
            <a:r>
              <a:rPr lang="nl-NL" sz="2400" dirty="0"/>
              <a:t>dat is </a:t>
            </a:r>
            <a:r>
              <a:rPr lang="nl-NL" sz="2400" dirty="0" smtClean="0"/>
              <a:t>krachtiger.</a:t>
            </a:r>
            <a:endParaRPr lang="nl-NL" sz="2400" dirty="0"/>
          </a:p>
          <a:p>
            <a:pPr marL="342900" indent="-342900">
              <a:buFont typeface="Arial" panose="020B0604020202020204" pitchFamily="34" charset="0"/>
              <a:buChar char="•"/>
            </a:pPr>
            <a:r>
              <a:rPr lang="nl-NL" sz="2400" dirty="0"/>
              <a:t>Vervolgens kijk je wat er weg kan, streep alles weg wat niet functioneel is. </a:t>
            </a:r>
          </a:p>
          <a:p>
            <a:pPr marL="342900" indent="-342900">
              <a:buFont typeface="Arial" panose="020B0604020202020204" pitchFamily="34" charset="0"/>
              <a:buChar char="•"/>
            </a:pPr>
            <a:r>
              <a:rPr lang="nl-NL" sz="2400" dirty="0"/>
              <a:t>Laat een ander je plan lezen onder het motto : spaar me niet en geef eerlijke feedback.</a:t>
            </a:r>
          </a:p>
          <a:p>
            <a:pPr marL="342900" indent="-342900">
              <a:buFont typeface="Arial" panose="020B0604020202020204" pitchFamily="34" charset="0"/>
              <a:buChar char="•"/>
            </a:pPr>
            <a:r>
              <a:rPr lang="nl-NL" sz="2400" dirty="0"/>
              <a:t>Laat een ander corrigeren op </a:t>
            </a:r>
            <a:r>
              <a:rPr lang="nl-NL" sz="2400" dirty="0" smtClean="0"/>
              <a:t>spaties, spellingsfouten, </a:t>
            </a:r>
            <a:r>
              <a:rPr lang="nl-NL" sz="2400" dirty="0"/>
              <a:t>etc.</a:t>
            </a:r>
          </a:p>
          <a:p>
            <a:pPr marL="342900" indent="-342900">
              <a:buFont typeface="Arial" panose="020B0604020202020204" pitchFamily="34" charset="0"/>
              <a:buChar char="•"/>
            </a:pPr>
            <a:r>
              <a:rPr lang="nl-NL" sz="2400" dirty="0" smtClean="0"/>
              <a:t>Zorg </a:t>
            </a:r>
            <a:r>
              <a:rPr lang="nl-NL" sz="2400" dirty="0"/>
              <a:t>dat het geheel er netjes en verzorgd uit </a:t>
            </a:r>
            <a:r>
              <a:rPr lang="nl-NL" sz="2400" dirty="0" smtClean="0"/>
              <a:t>ziet.</a:t>
            </a:r>
            <a:endParaRPr lang="nl-NL" sz="2400" dirty="0"/>
          </a:p>
          <a:p>
            <a:endParaRPr lang="nl-NL" dirty="0" smtClean="0"/>
          </a:p>
          <a:p>
            <a:r>
              <a:rPr lang="nl-NL" dirty="0" smtClean="0"/>
              <a:t> </a:t>
            </a:r>
          </a:p>
          <a:p>
            <a:endParaRPr lang="nl-NL" sz="2400" dirty="0" smtClean="0"/>
          </a:p>
          <a:p>
            <a:pPr marL="342900" indent="-342900">
              <a:buFont typeface="Arial" panose="020B0604020202020204" pitchFamily="34" charset="0"/>
              <a:buChar char="•"/>
            </a:pPr>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86027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Tips bij het schrijven</a:t>
            </a:r>
            <a:endParaRPr lang="nl-NL" b="1" dirty="0"/>
          </a:p>
        </p:txBody>
      </p:sp>
      <p:sp>
        <p:nvSpPr>
          <p:cNvPr id="6" name="Rechthoek 5"/>
          <p:cNvSpPr/>
          <p:nvPr/>
        </p:nvSpPr>
        <p:spPr>
          <a:xfrm>
            <a:off x="239480" y="6229444"/>
            <a:ext cx="1447384" cy="307777"/>
          </a:xfrm>
          <a:prstGeom prst="rect">
            <a:avLst/>
          </a:prstGeom>
        </p:spPr>
        <p:txBody>
          <a:bodyPr wrap="none">
            <a:spAutoFit/>
          </a:bodyPr>
          <a:lstStyle/>
          <a:p>
            <a:r>
              <a:rPr lang="nl-NL" sz="1400" b="1" dirty="0" smtClean="0"/>
              <a:t>3.	Projectplan</a:t>
            </a:r>
            <a:endParaRPr lang="nl-NL" sz="1400" dirty="0"/>
          </a:p>
        </p:txBody>
      </p:sp>
    </p:spTree>
    <p:extLst>
      <p:ext uri="{BB962C8B-B14F-4D97-AF65-F5344CB8AC3E}">
        <p14:creationId xmlns:p14="http://schemas.microsoft.com/office/powerpoint/2010/main" val="22776654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1892567"/>
            <a:ext cx="9667875" cy="5201424"/>
          </a:xfrm>
          <a:prstGeom prst="rect">
            <a:avLst/>
          </a:prstGeom>
          <a:noFill/>
        </p:spPr>
        <p:txBody>
          <a:bodyPr wrap="square" rtlCol="0">
            <a:spAutoFit/>
          </a:bodyPr>
          <a:lstStyle/>
          <a:p>
            <a:pPr marL="342900" indent="-342900">
              <a:buFont typeface="Arial" panose="020B0604020202020204" pitchFamily="34" charset="0"/>
              <a:buChar char="•"/>
            </a:pPr>
            <a:r>
              <a:rPr lang="nl-NL" sz="2400" dirty="0">
                <a:latin typeface="+mj-lt"/>
              </a:rPr>
              <a:t>Naam en korte omschrijving van het project</a:t>
            </a:r>
          </a:p>
          <a:p>
            <a:pPr marL="342900" indent="-342900">
              <a:buFont typeface="Arial" panose="020B0604020202020204" pitchFamily="34" charset="0"/>
              <a:buChar char="•"/>
            </a:pPr>
            <a:r>
              <a:rPr lang="nl-NL" sz="2400" dirty="0" smtClean="0">
                <a:latin typeface="+mj-lt"/>
              </a:rPr>
              <a:t>Aanleiding</a:t>
            </a:r>
          </a:p>
          <a:p>
            <a:pPr marL="342900" indent="-342900">
              <a:buFont typeface="Arial" panose="020B0604020202020204" pitchFamily="34" charset="0"/>
              <a:buChar char="•"/>
            </a:pPr>
            <a:r>
              <a:rPr lang="nl-NL" sz="2400" dirty="0" smtClean="0">
                <a:latin typeface="+mj-lt"/>
              </a:rPr>
              <a:t>Doel en doelgroep</a:t>
            </a:r>
          </a:p>
          <a:p>
            <a:pPr marL="342900" indent="-342900">
              <a:buFont typeface="Arial" panose="020B0604020202020204" pitchFamily="34" charset="0"/>
              <a:buChar char="•"/>
            </a:pPr>
            <a:r>
              <a:rPr lang="nl-NL" sz="2400" dirty="0">
                <a:latin typeface="+mj-lt"/>
              </a:rPr>
              <a:t>Organisatie en samenwerkingspartners</a:t>
            </a:r>
          </a:p>
          <a:p>
            <a:pPr marL="342900" indent="-342900">
              <a:buFont typeface="Arial" panose="020B0604020202020204" pitchFamily="34" charset="0"/>
              <a:buChar char="•"/>
            </a:pPr>
            <a:r>
              <a:rPr lang="nl-NL" sz="2400" dirty="0" smtClean="0">
                <a:latin typeface="+mj-lt"/>
              </a:rPr>
              <a:t>Plan </a:t>
            </a:r>
            <a:r>
              <a:rPr lang="nl-NL" sz="2400" dirty="0">
                <a:latin typeface="+mj-lt"/>
              </a:rPr>
              <a:t>van aanpak: wie doet wat en wanneer?</a:t>
            </a:r>
          </a:p>
          <a:p>
            <a:pPr marL="342900" indent="-342900">
              <a:buFont typeface="Arial" panose="020B0604020202020204" pitchFamily="34" charset="0"/>
              <a:buChar char="•"/>
            </a:pPr>
            <a:r>
              <a:rPr lang="nl-NL" sz="2400" dirty="0" smtClean="0">
                <a:latin typeface="+mj-lt"/>
              </a:rPr>
              <a:t>Middelen </a:t>
            </a:r>
          </a:p>
          <a:p>
            <a:pPr marL="342900" indent="-342900">
              <a:buFont typeface="Arial" panose="020B0604020202020204" pitchFamily="34" charset="0"/>
              <a:buChar char="•"/>
            </a:pPr>
            <a:r>
              <a:rPr lang="nl-NL" sz="2400" dirty="0" smtClean="0">
                <a:latin typeface="+mj-lt"/>
              </a:rPr>
              <a:t>Een publiciteitsplan</a:t>
            </a:r>
          </a:p>
          <a:p>
            <a:pPr marL="342900" indent="-342900">
              <a:buFont typeface="Arial" panose="020B0604020202020204" pitchFamily="34" charset="0"/>
              <a:buChar char="•"/>
            </a:pPr>
            <a:r>
              <a:rPr lang="nl-NL" sz="2400" dirty="0" smtClean="0">
                <a:latin typeface="+mj-lt"/>
              </a:rPr>
              <a:t>Risico– en omgevingsanalyse</a:t>
            </a:r>
          </a:p>
          <a:p>
            <a:pPr marL="342900" indent="-342900">
              <a:buFont typeface="Arial" panose="020B0604020202020204" pitchFamily="34" charset="0"/>
              <a:buChar char="•"/>
            </a:pPr>
            <a:r>
              <a:rPr lang="nl-NL" sz="2400" dirty="0">
                <a:latin typeface="+mj-lt"/>
              </a:rPr>
              <a:t>Eisen: wanneer is het project </a:t>
            </a:r>
            <a:r>
              <a:rPr lang="nl-NL" sz="2400" dirty="0" smtClean="0">
                <a:latin typeface="+mj-lt"/>
              </a:rPr>
              <a:t>geslaagd? (</a:t>
            </a:r>
            <a:r>
              <a:rPr lang="nl-NL" sz="2400" dirty="0" smtClean="0"/>
              <a:t>Kwaliteitsbewaking)</a:t>
            </a:r>
            <a:endParaRPr lang="nl-NL" sz="2400" dirty="0">
              <a:latin typeface="+mj-lt"/>
            </a:endParaRPr>
          </a:p>
          <a:p>
            <a:pPr marL="342900" indent="-342900">
              <a:buFont typeface="Arial" panose="020B0604020202020204" pitchFamily="34" charset="0"/>
              <a:buChar char="•"/>
            </a:pPr>
            <a:r>
              <a:rPr lang="nl-NL" sz="2400" dirty="0" smtClean="0">
                <a:latin typeface="+mj-lt"/>
              </a:rPr>
              <a:t>Evaluatie</a:t>
            </a:r>
          </a:p>
          <a:p>
            <a:pPr marL="342900" indent="-342900">
              <a:buFont typeface="Arial" panose="020B0604020202020204" pitchFamily="34" charset="0"/>
              <a:buChar char="•"/>
            </a:pPr>
            <a:r>
              <a:rPr lang="nl-NL" sz="2400" dirty="0" smtClean="0">
                <a:latin typeface="+mj-lt"/>
              </a:rPr>
              <a:t>Begroting </a:t>
            </a:r>
          </a:p>
          <a:p>
            <a:pPr marL="342900" indent="-342900">
              <a:buFont typeface="Arial" panose="020B0604020202020204" pitchFamily="34" charset="0"/>
              <a:buChar char="•"/>
            </a:pPr>
            <a:endParaRPr lang="nl-NL"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63167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Inhoud van een projectplan</a:t>
            </a:r>
            <a:endParaRPr lang="nl-NL" b="1" dirty="0"/>
          </a:p>
        </p:txBody>
      </p:sp>
      <p:sp>
        <p:nvSpPr>
          <p:cNvPr id="6" name="Rechthoek 5"/>
          <p:cNvSpPr/>
          <p:nvPr/>
        </p:nvSpPr>
        <p:spPr>
          <a:xfrm>
            <a:off x="239480" y="6229444"/>
            <a:ext cx="1447384" cy="307777"/>
          </a:xfrm>
          <a:prstGeom prst="rect">
            <a:avLst/>
          </a:prstGeom>
        </p:spPr>
        <p:txBody>
          <a:bodyPr wrap="none">
            <a:spAutoFit/>
          </a:bodyPr>
          <a:lstStyle/>
          <a:p>
            <a:r>
              <a:rPr lang="nl-NL" sz="1400" b="1" dirty="0" smtClean="0"/>
              <a:t>3.	Projectplan</a:t>
            </a:r>
            <a:endParaRPr lang="nl-NL" sz="1400" dirty="0"/>
          </a:p>
        </p:txBody>
      </p:sp>
    </p:spTree>
    <p:extLst>
      <p:ext uri="{BB962C8B-B14F-4D97-AF65-F5344CB8AC3E}">
        <p14:creationId xmlns:p14="http://schemas.microsoft.com/office/powerpoint/2010/main" val="20127920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2842133"/>
            <a:ext cx="9667875" cy="4062651"/>
          </a:xfrm>
          <a:prstGeom prst="rect">
            <a:avLst/>
          </a:prstGeom>
          <a:noFill/>
        </p:spPr>
        <p:txBody>
          <a:bodyPr wrap="square" rtlCol="0">
            <a:spAutoFit/>
          </a:bodyPr>
          <a:lstStyle/>
          <a:p>
            <a:pPr marL="342900" indent="-342900">
              <a:buFont typeface="Arial" panose="020B0604020202020204" pitchFamily="34" charset="0"/>
              <a:buChar char="•"/>
            </a:pPr>
            <a:r>
              <a:rPr lang="nl-NL" sz="2400" dirty="0"/>
              <a:t>H</a:t>
            </a:r>
            <a:r>
              <a:rPr lang="nl-NL" sz="2400" dirty="0" smtClean="0"/>
              <a:t>eb </a:t>
            </a:r>
            <a:r>
              <a:rPr lang="nl-NL" sz="2400" dirty="0"/>
              <a:t>helder voor ogen voor wie je het schrijft!</a:t>
            </a:r>
          </a:p>
          <a:p>
            <a:pPr marL="342900" indent="-342900">
              <a:buFont typeface="Arial" panose="020B0604020202020204" pitchFamily="34" charset="0"/>
              <a:buChar char="•"/>
            </a:pPr>
            <a:r>
              <a:rPr lang="nl-NL" sz="2400" dirty="0" smtClean="0"/>
              <a:t>Veronderstel </a:t>
            </a:r>
            <a:r>
              <a:rPr lang="nl-NL" sz="2400" dirty="0"/>
              <a:t>geen voorkennis bij de </a:t>
            </a:r>
            <a:r>
              <a:rPr lang="nl-NL" sz="2400" dirty="0" smtClean="0"/>
              <a:t>lezer.</a:t>
            </a:r>
            <a:endParaRPr lang="nl-NL" sz="2400" dirty="0"/>
          </a:p>
          <a:p>
            <a:pPr marL="342900" indent="-342900">
              <a:buFont typeface="Arial" panose="020B0604020202020204" pitchFamily="34" charset="0"/>
              <a:buChar char="•"/>
            </a:pPr>
            <a:r>
              <a:rPr lang="nl-NL" sz="2400" dirty="0" smtClean="0"/>
              <a:t>Laat </a:t>
            </a:r>
            <a:r>
              <a:rPr lang="nl-NL" sz="2400" dirty="0"/>
              <a:t>altijd mensen </a:t>
            </a:r>
            <a:r>
              <a:rPr lang="nl-NL" sz="2400" dirty="0" smtClean="0"/>
              <a:t>meelezen, zowel </a:t>
            </a:r>
            <a:r>
              <a:rPr lang="nl-NL" sz="2400" dirty="0"/>
              <a:t>op inhoudsniveau als op </a:t>
            </a:r>
            <a:r>
              <a:rPr lang="nl-NL" sz="2400" dirty="0" smtClean="0"/>
              <a:t>taalniveau.</a:t>
            </a:r>
            <a:endParaRPr lang="nl-NL" sz="2400" dirty="0"/>
          </a:p>
          <a:p>
            <a:pPr marL="342900" indent="-342900">
              <a:buFont typeface="Arial" panose="020B0604020202020204" pitchFamily="34" charset="0"/>
              <a:buChar char="•"/>
            </a:pPr>
            <a:r>
              <a:rPr lang="nl-NL" sz="2400" dirty="0" smtClean="0"/>
              <a:t>Een </a:t>
            </a:r>
            <a:r>
              <a:rPr lang="nl-NL" sz="2400" dirty="0"/>
              <a:t>goed basisplan kan vervolgens richting alle potentiële gevers worden </a:t>
            </a:r>
            <a:r>
              <a:rPr lang="nl-NL" sz="2400" dirty="0" smtClean="0"/>
              <a:t>ingezet.</a:t>
            </a:r>
            <a:endParaRPr lang="nl-NL" sz="2400" dirty="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965789"/>
            <a:ext cx="9166713"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a:t>Aandachtspunten bij het schrijven van een </a:t>
            </a:r>
            <a:r>
              <a:rPr lang="nl-NL" dirty="0" smtClean="0"/>
              <a:t>projectplan</a:t>
            </a:r>
            <a:r>
              <a:rPr lang="nl-NL" dirty="0"/>
              <a:t>:</a:t>
            </a:r>
          </a:p>
        </p:txBody>
      </p:sp>
      <p:sp>
        <p:nvSpPr>
          <p:cNvPr id="6" name="Rechthoek 5"/>
          <p:cNvSpPr/>
          <p:nvPr/>
        </p:nvSpPr>
        <p:spPr>
          <a:xfrm>
            <a:off x="239480" y="6229444"/>
            <a:ext cx="1447384" cy="307777"/>
          </a:xfrm>
          <a:prstGeom prst="rect">
            <a:avLst/>
          </a:prstGeom>
        </p:spPr>
        <p:txBody>
          <a:bodyPr wrap="none">
            <a:spAutoFit/>
          </a:bodyPr>
          <a:lstStyle/>
          <a:p>
            <a:r>
              <a:rPr lang="nl-NL" sz="1400" b="1" dirty="0" smtClean="0"/>
              <a:t>3.	Projectplan</a:t>
            </a:r>
            <a:endParaRPr lang="nl-NL" sz="1400" dirty="0"/>
          </a:p>
        </p:txBody>
      </p:sp>
    </p:spTree>
    <p:extLst>
      <p:ext uri="{BB962C8B-B14F-4D97-AF65-F5344CB8AC3E}">
        <p14:creationId xmlns:p14="http://schemas.microsoft.com/office/powerpoint/2010/main" val="138172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2173918"/>
            <a:ext cx="9667875" cy="4062651"/>
          </a:xfrm>
          <a:prstGeom prst="rect">
            <a:avLst/>
          </a:prstGeom>
          <a:noFill/>
        </p:spPr>
        <p:txBody>
          <a:bodyPr wrap="square" rtlCol="0">
            <a:spAutoFit/>
          </a:bodyPr>
          <a:lstStyle/>
          <a:p>
            <a:pPr marL="285750" indent="-285750">
              <a:buFont typeface="Arial" panose="020B0604020202020204" pitchFamily="34" charset="0"/>
              <a:buChar char="•"/>
            </a:pPr>
            <a:r>
              <a:rPr lang="nl-NL" sz="2400" dirty="0" smtClean="0"/>
              <a:t>Zorg </a:t>
            </a:r>
            <a:r>
              <a:rPr lang="nl-NL" sz="2400" dirty="0"/>
              <a:t>voor een realistische begroting en presenteer ook een dekkingsplan. </a:t>
            </a:r>
            <a:endParaRPr lang="nl-NL" sz="2400" dirty="0" smtClean="0"/>
          </a:p>
          <a:p>
            <a:pPr marL="285750" indent="-285750">
              <a:buFont typeface="Arial" panose="020B0604020202020204" pitchFamily="34" charset="0"/>
              <a:buChar char="•"/>
            </a:pPr>
            <a:r>
              <a:rPr lang="nl-NL" sz="2400" dirty="0"/>
              <a:t>Z</a:t>
            </a:r>
            <a:r>
              <a:rPr lang="nl-NL" sz="2400" dirty="0" smtClean="0"/>
              <a:t>org </a:t>
            </a:r>
            <a:r>
              <a:rPr lang="nl-NL" sz="2400" dirty="0"/>
              <a:t>voor een breed financieel draagvlak in het dekkingsplan; zet niet al je kaarten op één fonds! </a:t>
            </a:r>
            <a:endParaRPr lang="nl-NL" sz="2400" dirty="0" smtClean="0"/>
          </a:p>
          <a:p>
            <a:pPr marL="285750" indent="-285750">
              <a:buFont typeface="Arial" panose="020B0604020202020204" pitchFamily="34" charset="0"/>
              <a:buChar char="•"/>
            </a:pPr>
            <a:r>
              <a:rPr lang="nl-NL" sz="2400" dirty="0" smtClean="0"/>
              <a:t>Tegelijkertijd </a:t>
            </a:r>
            <a:r>
              <a:rPr lang="nl-NL" sz="2400" dirty="0"/>
              <a:t>moet je het ook niet teveel </a:t>
            </a:r>
            <a:r>
              <a:rPr lang="nl-NL" sz="2400" dirty="0" smtClean="0"/>
              <a:t>versnipperen!</a:t>
            </a:r>
          </a:p>
          <a:p>
            <a:pPr marL="285750" indent="-285750">
              <a:buFont typeface="Arial" panose="020B0604020202020204" pitchFamily="34" charset="0"/>
              <a:buChar char="•"/>
            </a:pPr>
            <a:r>
              <a:rPr lang="nl-NL" sz="2400" dirty="0" smtClean="0"/>
              <a:t>Een </a:t>
            </a:r>
            <a:r>
              <a:rPr lang="nl-NL" sz="2400" dirty="0"/>
              <a:t>eigen bijdrage (naar vermogen) wordt altijd op prijs gesteld. </a:t>
            </a:r>
            <a:endParaRPr lang="nl-NL" sz="2400" dirty="0" smtClean="0"/>
          </a:p>
          <a:p>
            <a:pPr marL="285750" indent="-285750">
              <a:buFont typeface="Arial" panose="020B0604020202020204" pitchFamily="34" charset="0"/>
              <a:buChar char="•"/>
            </a:pPr>
            <a:r>
              <a:rPr lang="nl-NL" sz="2400" dirty="0" smtClean="0"/>
              <a:t>Maak </a:t>
            </a:r>
            <a:r>
              <a:rPr lang="nl-NL" sz="2400" dirty="0"/>
              <a:t>indien nodig een onderscheid in ontwikkelings- en exploitatiekosten</a:t>
            </a:r>
            <a:r>
              <a:rPr lang="nl-NL" sz="2400" dirty="0" smtClean="0"/>
              <a:t>.</a:t>
            </a:r>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965789"/>
            <a:ext cx="9166713"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Financiën:</a:t>
            </a:r>
            <a:endParaRPr lang="nl-NL" dirty="0"/>
          </a:p>
        </p:txBody>
      </p:sp>
      <p:sp>
        <p:nvSpPr>
          <p:cNvPr id="6" name="Rechthoek 5"/>
          <p:cNvSpPr/>
          <p:nvPr/>
        </p:nvSpPr>
        <p:spPr>
          <a:xfrm>
            <a:off x="239480" y="6229444"/>
            <a:ext cx="1447384" cy="307777"/>
          </a:xfrm>
          <a:prstGeom prst="rect">
            <a:avLst/>
          </a:prstGeom>
        </p:spPr>
        <p:txBody>
          <a:bodyPr wrap="none">
            <a:spAutoFit/>
          </a:bodyPr>
          <a:lstStyle/>
          <a:p>
            <a:r>
              <a:rPr lang="nl-NL" sz="1400" b="1" dirty="0" smtClean="0"/>
              <a:t>3.	Projectplan</a:t>
            </a:r>
            <a:endParaRPr lang="nl-NL" sz="1400" dirty="0"/>
          </a:p>
        </p:txBody>
      </p:sp>
    </p:spTree>
    <p:extLst>
      <p:ext uri="{BB962C8B-B14F-4D97-AF65-F5344CB8AC3E}">
        <p14:creationId xmlns:p14="http://schemas.microsoft.com/office/powerpoint/2010/main" val="41176635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1839812"/>
            <a:ext cx="9667875" cy="7294305"/>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t>(Recent) Uittreksel </a:t>
            </a:r>
            <a:r>
              <a:rPr lang="nl-NL" sz="2400" dirty="0"/>
              <a:t>kamer van Koophandel</a:t>
            </a:r>
          </a:p>
          <a:p>
            <a:pPr marL="342900" indent="-342900">
              <a:buFont typeface="Arial" panose="020B0604020202020204" pitchFamily="34" charset="0"/>
              <a:buChar char="•"/>
            </a:pPr>
            <a:r>
              <a:rPr lang="nl-NL" sz="2400" dirty="0"/>
              <a:t>Jaarcijfers van afgelopen </a:t>
            </a:r>
            <a:r>
              <a:rPr lang="nl-NL" sz="2400" dirty="0" smtClean="0"/>
              <a:t>jaar en/of jaren (check dit vooraf)</a:t>
            </a:r>
            <a:endParaRPr lang="nl-NL" sz="2400" dirty="0"/>
          </a:p>
          <a:p>
            <a:pPr marL="342900" indent="-342900">
              <a:buFont typeface="Arial" panose="020B0604020202020204" pitchFamily="34" charset="0"/>
              <a:buChar char="•"/>
            </a:pPr>
            <a:r>
              <a:rPr lang="nl-NL" sz="2400" dirty="0"/>
              <a:t>Statuten vereniging of stichting</a:t>
            </a:r>
          </a:p>
          <a:p>
            <a:pPr marL="342900" indent="-342900">
              <a:buFont typeface="Arial" panose="020B0604020202020204" pitchFamily="34" charset="0"/>
              <a:buChar char="•"/>
            </a:pPr>
            <a:r>
              <a:rPr lang="nl-NL" sz="2400" dirty="0" smtClean="0"/>
              <a:t>IBAN nummer</a:t>
            </a:r>
          </a:p>
          <a:p>
            <a:pPr marL="342900" indent="-342900">
              <a:buFont typeface="Arial" panose="020B0604020202020204" pitchFamily="34" charset="0"/>
              <a:buChar char="•"/>
            </a:pPr>
            <a:r>
              <a:rPr lang="nl-NL" sz="2400" dirty="0" smtClean="0"/>
              <a:t>Een </a:t>
            </a:r>
            <a:r>
              <a:rPr lang="nl-NL" sz="2400" dirty="0"/>
              <a:t>adres</a:t>
            </a:r>
          </a:p>
          <a:p>
            <a:pPr marL="342900" indent="-342900">
              <a:buFont typeface="Arial" panose="020B0604020202020204" pitchFamily="34" charset="0"/>
              <a:buChar char="•"/>
            </a:pPr>
            <a:r>
              <a:rPr lang="nl-NL" sz="2400" dirty="0"/>
              <a:t>Eventueel documentatie over producten die worden aangeschaft</a:t>
            </a:r>
          </a:p>
          <a:p>
            <a:pPr marL="342900" indent="-342900">
              <a:buFont typeface="Arial" panose="020B0604020202020204" pitchFamily="34" charset="0"/>
              <a:buChar char="•"/>
            </a:pPr>
            <a:r>
              <a:rPr lang="nl-NL" sz="2400" dirty="0"/>
              <a:t>Informatie over </a:t>
            </a:r>
            <a:r>
              <a:rPr lang="nl-NL" sz="2400" dirty="0" smtClean="0"/>
              <a:t>samenwerkingspartners</a:t>
            </a:r>
          </a:p>
          <a:p>
            <a:pPr marL="342900" indent="-342900">
              <a:buFont typeface="Arial" panose="020B0604020202020204" pitchFamily="34" charset="0"/>
              <a:buChar char="•"/>
            </a:pPr>
            <a:endParaRPr lang="nl-NL" sz="2400" dirty="0"/>
          </a:p>
          <a:p>
            <a:r>
              <a:rPr lang="nl-NL" sz="2400" dirty="0" smtClean="0"/>
              <a:t>TIP: </a:t>
            </a:r>
            <a:r>
              <a:rPr lang="nl-NL" sz="2400" dirty="0"/>
              <a:t>Zorg voor een rechtspersoon (stichting of vereniging) met een onafhankelijk bestuur. Sommige fondsen zoeken uit of bestuursleden niet direct of indirect betrokken zijn bij het project. De organisator van een evenement moet dus bij voorkeur geen zitting hebben in het bestuur. </a:t>
            </a:r>
          </a:p>
          <a:p>
            <a:endParaRPr lang="nl-NL" sz="2400" dirty="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63167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Bijlagen</a:t>
            </a:r>
            <a:endParaRPr lang="nl-NL" b="1" dirty="0"/>
          </a:p>
        </p:txBody>
      </p:sp>
      <p:sp>
        <p:nvSpPr>
          <p:cNvPr id="6" name="Rechthoek 5"/>
          <p:cNvSpPr/>
          <p:nvPr/>
        </p:nvSpPr>
        <p:spPr>
          <a:xfrm>
            <a:off x="239480" y="6229444"/>
            <a:ext cx="1447384" cy="307777"/>
          </a:xfrm>
          <a:prstGeom prst="rect">
            <a:avLst/>
          </a:prstGeom>
        </p:spPr>
        <p:txBody>
          <a:bodyPr wrap="none">
            <a:spAutoFit/>
          </a:bodyPr>
          <a:lstStyle/>
          <a:p>
            <a:r>
              <a:rPr lang="nl-NL" sz="1400" b="1" dirty="0" smtClean="0"/>
              <a:t>3.	Projectplan</a:t>
            </a:r>
            <a:endParaRPr lang="nl-NL" sz="1400" dirty="0"/>
          </a:p>
        </p:txBody>
      </p:sp>
    </p:spTree>
    <p:extLst>
      <p:ext uri="{BB962C8B-B14F-4D97-AF65-F5344CB8AC3E}">
        <p14:creationId xmlns:p14="http://schemas.microsoft.com/office/powerpoint/2010/main" val="17160409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075777" y="4223584"/>
            <a:ext cx="10772775" cy="1658198"/>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8800" kern="1200" spc="-120" baseline="0">
                <a:solidFill>
                  <a:srgbClr val="FFFFFF"/>
                </a:solidFill>
                <a:latin typeface="+mj-lt"/>
                <a:ea typeface="+mj-ea"/>
                <a:cs typeface="+mj-cs"/>
              </a:defRPr>
            </a:lvl1pPr>
          </a:lstStyle>
          <a:p>
            <a:r>
              <a:rPr lang="nl-NL" b="1" i="1" dirty="0" smtClean="0"/>
              <a:t>4. Wat </a:t>
            </a:r>
            <a:r>
              <a:rPr lang="nl-NL" b="1" i="1" dirty="0"/>
              <a:t>is een </a:t>
            </a:r>
            <a:r>
              <a:rPr lang="nl-NL" b="1" i="1" dirty="0" smtClean="0"/>
              <a:t>fonds, </a:t>
            </a:r>
            <a:r>
              <a:rPr lang="nl-NL" b="1" i="1" dirty="0"/>
              <a:t>hoe werken ze en welk fonds is er beschikbaar voor </a:t>
            </a:r>
            <a:r>
              <a:rPr lang="nl-NL" b="1" i="1" dirty="0" smtClean="0"/>
              <a:t>jouw idee?</a:t>
            </a:r>
            <a:endParaRPr lang="nl-NL" b="1" i="1" dirty="0"/>
          </a:p>
        </p:txBody>
      </p:sp>
      <p:pic>
        <p:nvPicPr>
          <p:cNvPr id="6" name="Picture 2" descr="Logo-Gemeente-Tynaarlo-2283x10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1702152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1839812"/>
            <a:ext cx="9667875" cy="6647974"/>
          </a:xfrm>
          <a:prstGeom prst="rect">
            <a:avLst/>
          </a:prstGeom>
          <a:noFill/>
        </p:spPr>
        <p:txBody>
          <a:bodyPr wrap="square" rtlCol="0">
            <a:spAutoFit/>
          </a:bodyPr>
          <a:lstStyle/>
          <a:p>
            <a:r>
              <a:rPr lang="nl-NL" sz="2400" dirty="0"/>
              <a:t>Er zijn drie soorten fondsen te onderscheiden: vermogensfondsen, </a:t>
            </a:r>
            <a:r>
              <a:rPr lang="nl-NL" sz="2400" dirty="0" err="1"/>
              <a:t>revolverende</a:t>
            </a:r>
            <a:r>
              <a:rPr lang="nl-NL" sz="2400" dirty="0"/>
              <a:t> fondsen en wervende fondsen. </a:t>
            </a:r>
            <a:endParaRPr lang="nl-NL" sz="2400" dirty="0" smtClean="0"/>
          </a:p>
          <a:p>
            <a:endParaRPr lang="nl-NL" sz="2400" dirty="0"/>
          </a:p>
          <a:p>
            <a:pPr marL="342900" indent="-342900">
              <a:buFont typeface="Arial" panose="020B0604020202020204" pitchFamily="34" charset="0"/>
              <a:buChar char="•"/>
            </a:pPr>
            <a:r>
              <a:rPr lang="nl-NL" sz="2400" dirty="0"/>
              <a:t>Vermogensfondsen besteden het rendement en/of een extra deel van het vermogen aan projecten die aansluiten op </a:t>
            </a:r>
            <a:r>
              <a:rPr lang="nl-NL" sz="2400" u="sng" dirty="0"/>
              <a:t>de thema`s van het fonds</a:t>
            </a:r>
            <a:r>
              <a:rPr lang="nl-NL" sz="2400" dirty="0"/>
              <a:t>. </a:t>
            </a:r>
            <a:endParaRPr lang="nl-NL" sz="2400" dirty="0" smtClean="0"/>
          </a:p>
          <a:p>
            <a:endParaRPr lang="nl-NL" sz="2400" dirty="0" smtClean="0"/>
          </a:p>
          <a:p>
            <a:pPr marL="342900" indent="-342900">
              <a:buFont typeface="Arial" panose="020B0604020202020204" pitchFamily="34" charset="0"/>
              <a:buChar char="•"/>
            </a:pPr>
            <a:r>
              <a:rPr lang="nl-NL" sz="2400" dirty="0" err="1"/>
              <a:t>R</a:t>
            </a:r>
            <a:r>
              <a:rPr lang="nl-NL" sz="2400" dirty="0" err="1" smtClean="0"/>
              <a:t>evolverende</a:t>
            </a:r>
            <a:r>
              <a:rPr lang="nl-NL" sz="2400" dirty="0" smtClean="0"/>
              <a:t> </a:t>
            </a:r>
            <a:r>
              <a:rPr lang="nl-NL" sz="2400" dirty="0"/>
              <a:t>fondsen stellen een lening (vaak laagrentend) beschikbaar voor doeleinden met een lange terugverdientijd. De lening wordt terugbetaald en het fonds kan het vrijgekomen bedrag opnieuw </a:t>
            </a:r>
            <a:r>
              <a:rPr lang="nl-NL" sz="2400" dirty="0" smtClean="0"/>
              <a:t>uitlenen.</a:t>
            </a:r>
          </a:p>
          <a:p>
            <a:endParaRPr lang="nl-NL" sz="2400" dirty="0" smtClean="0"/>
          </a:p>
          <a:p>
            <a:pPr marL="342900" indent="-342900">
              <a:buFont typeface="Arial" panose="020B0604020202020204" pitchFamily="34" charset="0"/>
              <a:buChar char="•"/>
            </a:pPr>
            <a:r>
              <a:rPr lang="nl-NL" sz="2400" dirty="0" smtClean="0"/>
              <a:t>Wervende </a:t>
            </a:r>
            <a:r>
              <a:rPr lang="nl-NL" sz="2400" dirty="0"/>
              <a:t>fondsen benaderen zelf donateurs en verwezenlijken hun doelstellingen met behulp van de donaties. </a:t>
            </a:r>
            <a:endParaRPr lang="nl-NL" dirty="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000" dirty="0" smtClean="0"/>
          </a:p>
          <a:p>
            <a:endParaRPr lang="nl-NL" sz="20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63167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Soorten fondsen</a:t>
            </a:r>
            <a:endParaRPr lang="nl-NL" b="1" dirty="0"/>
          </a:p>
        </p:txBody>
      </p:sp>
      <p:sp>
        <p:nvSpPr>
          <p:cNvPr id="6" name="Rechthoek 5"/>
          <p:cNvSpPr/>
          <p:nvPr/>
        </p:nvSpPr>
        <p:spPr>
          <a:xfrm>
            <a:off x="239480" y="6229444"/>
            <a:ext cx="1246431" cy="307777"/>
          </a:xfrm>
          <a:prstGeom prst="rect">
            <a:avLst/>
          </a:prstGeom>
        </p:spPr>
        <p:txBody>
          <a:bodyPr wrap="none">
            <a:spAutoFit/>
          </a:bodyPr>
          <a:lstStyle/>
          <a:p>
            <a:r>
              <a:rPr lang="nl-NL" sz="1400" b="1" dirty="0" smtClean="0"/>
              <a:t>4.	Fondsen</a:t>
            </a:r>
            <a:endParaRPr lang="nl-NL" sz="1400" dirty="0"/>
          </a:p>
        </p:txBody>
      </p:sp>
    </p:spTree>
    <p:extLst>
      <p:ext uri="{BB962C8B-B14F-4D97-AF65-F5344CB8AC3E}">
        <p14:creationId xmlns:p14="http://schemas.microsoft.com/office/powerpoint/2010/main" val="23815054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kstvak 6"/>
          <p:cNvSpPr txBox="1"/>
          <p:nvPr/>
        </p:nvSpPr>
        <p:spPr>
          <a:xfrm>
            <a:off x="1419225" y="1744562"/>
            <a:ext cx="10429327" cy="6401753"/>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t>De Vereniging van Fondsen in Nederland</a:t>
            </a:r>
            <a:r>
              <a:rPr lang="nl-NL" sz="2400" dirty="0"/>
              <a:t> (FIN) is een organisatie van particuliere </a:t>
            </a:r>
            <a:r>
              <a:rPr lang="nl-NL" sz="2400" dirty="0" smtClean="0"/>
              <a:t>vermogensfondsen</a:t>
            </a:r>
            <a:r>
              <a:rPr lang="nl-NL" sz="2400" dirty="0"/>
              <a:t> </a:t>
            </a:r>
            <a:r>
              <a:rPr lang="nl-NL" sz="2400" dirty="0" smtClean="0"/>
              <a:t>- FIN Fondsenboek. </a:t>
            </a:r>
          </a:p>
          <a:p>
            <a:pPr marL="342900" indent="-342900">
              <a:buFont typeface="Arial" panose="020B0604020202020204" pitchFamily="34" charset="0"/>
              <a:buChar char="•"/>
            </a:pPr>
            <a:r>
              <a:rPr lang="nl-NL" sz="2400" dirty="0" smtClean="0"/>
              <a:t>Bij </a:t>
            </a:r>
            <a:r>
              <a:rPr lang="nl-NL" sz="2400" dirty="0"/>
              <a:t>de FIN zijn circa 320 fondsen aangesloten met een geschat gezamenlijk vermogen van 50 tot 60 miljard euro (</a:t>
            </a:r>
            <a:r>
              <a:rPr lang="nl-NL" sz="2400" i="1" dirty="0"/>
              <a:t>Elsevier</a:t>
            </a:r>
            <a:r>
              <a:rPr lang="nl-NL" sz="2400" dirty="0"/>
              <a:t>, 2014). </a:t>
            </a:r>
            <a:endParaRPr lang="nl-NL" sz="2400" dirty="0" smtClean="0"/>
          </a:p>
          <a:p>
            <a:pPr marL="342900" indent="-342900">
              <a:buFont typeface="Arial" panose="020B0604020202020204" pitchFamily="34" charset="0"/>
              <a:buChar char="•"/>
            </a:pPr>
            <a:r>
              <a:rPr lang="nl-NL" sz="2400" dirty="0" smtClean="0"/>
              <a:t>Naast </a:t>
            </a:r>
            <a:r>
              <a:rPr lang="nl-NL" sz="2400" dirty="0"/>
              <a:t>de FIN-leden zijn er naar schatting nog zo’n 1.700 bij de Belastingdienst geregistreerde (kleinere) vermogensfondsen en een onbekend aantal niet-geregistreerde fondsen. </a:t>
            </a:r>
            <a:endParaRPr lang="nl-NL" sz="2400" dirty="0" smtClean="0"/>
          </a:p>
          <a:p>
            <a:pPr marL="342900" indent="-342900">
              <a:buFont typeface="Arial" panose="020B0604020202020204" pitchFamily="34" charset="0"/>
              <a:buChar char="•"/>
            </a:pPr>
            <a:r>
              <a:rPr lang="nl-NL" sz="2400" dirty="0" smtClean="0"/>
              <a:t>In </a:t>
            </a:r>
            <a:r>
              <a:rPr lang="nl-NL" sz="2400" dirty="0"/>
              <a:t>het </a:t>
            </a:r>
            <a:r>
              <a:rPr lang="nl-NL" sz="2400" i="1" dirty="0" err="1"/>
              <a:t>FondsenBoek</a:t>
            </a:r>
            <a:r>
              <a:rPr lang="nl-NL" sz="2400" dirty="0"/>
              <a:t> staan ruim 700 fondsen. </a:t>
            </a:r>
            <a:endParaRPr lang="nl-NL" sz="2400" dirty="0" smtClean="0"/>
          </a:p>
          <a:p>
            <a:pPr marL="342900" indent="-342900">
              <a:buFont typeface="Arial" panose="020B0604020202020204" pitchFamily="34" charset="0"/>
              <a:buChar char="•"/>
            </a:pPr>
            <a:r>
              <a:rPr lang="nl-NL" sz="2400" dirty="0" smtClean="0"/>
              <a:t>In </a:t>
            </a:r>
            <a:r>
              <a:rPr lang="nl-NL" sz="2400" dirty="0"/>
              <a:t>de ‘De Dikke Blauwe’, de </a:t>
            </a:r>
            <a:r>
              <a:rPr lang="nl-NL" sz="2400" i="1" dirty="0" err="1"/>
              <a:t>Filanthropium</a:t>
            </a:r>
            <a:r>
              <a:rPr lang="nl-NL" sz="2400" i="1" dirty="0"/>
              <a:t> Jaargids 2014-2015</a:t>
            </a:r>
            <a:r>
              <a:rPr lang="nl-NL" sz="2400" dirty="0"/>
              <a:t> wordt echter uitgegaan van ruim 2.000 vermogensfondsen en een aanmerkelijk hoger bedrag aan bestedingen. </a:t>
            </a:r>
          </a:p>
          <a:p>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endParaRPr lang="nl-NL" sz="24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555478"/>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err="1" smtClean="0"/>
              <a:t>Vermogenfondsen</a:t>
            </a:r>
            <a:endParaRPr lang="nl-NL" b="1" dirty="0"/>
          </a:p>
        </p:txBody>
      </p:sp>
      <p:sp>
        <p:nvSpPr>
          <p:cNvPr id="6" name="Rechthoek 5"/>
          <p:cNvSpPr/>
          <p:nvPr/>
        </p:nvSpPr>
        <p:spPr>
          <a:xfrm>
            <a:off x="239480" y="6229444"/>
            <a:ext cx="1246431" cy="307777"/>
          </a:xfrm>
          <a:prstGeom prst="rect">
            <a:avLst/>
          </a:prstGeom>
        </p:spPr>
        <p:txBody>
          <a:bodyPr wrap="none">
            <a:spAutoFit/>
          </a:bodyPr>
          <a:lstStyle/>
          <a:p>
            <a:r>
              <a:rPr lang="nl-NL" sz="1400" b="1" dirty="0" smtClean="0"/>
              <a:t>4.	Fondsen</a:t>
            </a:r>
            <a:endParaRPr lang="nl-NL" sz="1400" dirty="0"/>
          </a:p>
        </p:txBody>
      </p:sp>
    </p:spTree>
    <p:extLst>
      <p:ext uri="{BB962C8B-B14F-4D97-AF65-F5344CB8AC3E}">
        <p14:creationId xmlns:p14="http://schemas.microsoft.com/office/powerpoint/2010/main" val="3802143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617430" y="1513910"/>
            <a:ext cx="10515600" cy="599151"/>
          </a:xfrm>
        </p:spPr>
        <p:txBody>
          <a:bodyPr>
            <a:noAutofit/>
          </a:bodyPr>
          <a:lstStyle/>
          <a:p>
            <a:r>
              <a:rPr lang="nl-NL" b="1" dirty="0"/>
              <a:t>De zes stappen in Fondswerving</a:t>
            </a:r>
          </a:p>
        </p:txBody>
      </p:sp>
      <p:sp>
        <p:nvSpPr>
          <p:cNvPr id="3" name="Tijdelijke aanduiding voor inhoud 2"/>
          <p:cNvSpPr>
            <a:spLocks noGrp="1"/>
          </p:cNvSpPr>
          <p:nvPr>
            <p:ph idx="1"/>
          </p:nvPr>
        </p:nvSpPr>
        <p:spPr>
          <a:xfrm>
            <a:off x="676656" y="2030730"/>
            <a:ext cx="10753725" cy="3766185"/>
          </a:xfrm>
        </p:spPr>
        <p:txBody>
          <a:bodyPr/>
          <a:lstStyle/>
          <a:p>
            <a:endParaRPr lang="nl-NL" dirty="0" smtClean="0"/>
          </a:p>
          <a:p>
            <a:endParaRPr lang="nl-NL" dirty="0"/>
          </a:p>
        </p:txBody>
      </p:sp>
      <p:sp>
        <p:nvSpPr>
          <p:cNvPr id="5" name="Tekstvak 4"/>
          <p:cNvSpPr txBox="1"/>
          <p:nvPr/>
        </p:nvSpPr>
        <p:spPr>
          <a:xfrm>
            <a:off x="1617430" y="2577768"/>
            <a:ext cx="10616738" cy="3262432"/>
          </a:xfrm>
          <a:prstGeom prst="rect">
            <a:avLst/>
          </a:prstGeom>
          <a:noFill/>
        </p:spPr>
        <p:txBody>
          <a:bodyPr wrap="square" rtlCol="0">
            <a:spAutoFit/>
          </a:bodyPr>
          <a:lstStyle/>
          <a:p>
            <a:pPr marL="342900" indent="-342900">
              <a:buFont typeface="+mj-lt"/>
              <a:buAutoNum type="arabicPeriod"/>
            </a:pPr>
            <a:r>
              <a:rPr lang="nl-NL" sz="2400" b="1" dirty="0" smtClean="0"/>
              <a:t>Het idee</a:t>
            </a:r>
          </a:p>
          <a:p>
            <a:pPr marL="342900" indent="-342900">
              <a:buFont typeface="+mj-lt"/>
              <a:buAutoNum type="arabicPeriod"/>
            </a:pPr>
            <a:r>
              <a:rPr lang="nl-NL" sz="2400" b="1" dirty="0" smtClean="0"/>
              <a:t>Draagvlak creëren en communiceren</a:t>
            </a:r>
          </a:p>
          <a:p>
            <a:pPr marL="342900" indent="-342900">
              <a:buFont typeface="+mj-lt"/>
              <a:buAutoNum type="arabicPeriod"/>
            </a:pPr>
            <a:r>
              <a:rPr lang="nl-NL" sz="2400" b="1" dirty="0" smtClean="0"/>
              <a:t>Het projectplan</a:t>
            </a:r>
          </a:p>
          <a:p>
            <a:pPr marL="342900" indent="-342900">
              <a:buFont typeface="+mj-lt"/>
              <a:buAutoNum type="arabicPeriod"/>
            </a:pPr>
            <a:r>
              <a:rPr lang="nl-NL" sz="2400" b="1" dirty="0" smtClean="0"/>
              <a:t>Wat is een fonds en welk fonds is er beschikbaar voor jouw idee?</a:t>
            </a:r>
          </a:p>
          <a:p>
            <a:pPr marL="342900" indent="-342900">
              <a:buFont typeface="+mj-lt"/>
              <a:buAutoNum type="arabicPeriod"/>
            </a:pPr>
            <a:r>
              <a:rPr lang="nl-NL" sz="2400" b="1" dirty="0" smtClean="0"/>
              <a:t>Documenteren en afhechten</a:t>
            </a:r>
          </a:p>
          <a:p>
            <a:pPr marL="342900" indent="-342900">
              <a:buFont typeface="+mj-lt"/>
              <a:buAutoNum type="arabicPeriod"/>
            </a:pPr>
            <a:r>
              <a:rPr lang="nl-NL" sz="2400" b="1" dirty="0" smtClean="0"/>
              <a:t>Van projectfase naar exploitatiefase</a:t>
            </a:r>
          </a:p>
          <a:p>
            <a:pPr marL="342900" indent="-342900">
              <a:buFont typeface="+mj-lt"/>
              <a:buAutoNum type="arabicPeriod"/>
            </a:pPr>
            <a:endParaRPr lang="nl-NL" sz="2400" b="1" dirty="0"/>
          </a:p>
          <a:p>
            <a:r>
              <a:rPr lang="nl-NL" sz="2400" b="1" dirty="0" smtClean="0"/>
              <a:t>TIPS</a:t>
            </a:r>
          </a:p>
          <a:p>
            <a:pPr marL="285750" indent="-285750">
              <a:buFont typeface="Arial" panose="020B0604020202020204" pitchFamily="34" charset="0"/>
              <a:buChar char="•"/>
            </a:pPr>
            <a:endParaRPr lang="nl-NL" sz="1400" dirty="0" smtClean="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05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0254610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431778"/>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b="1" i="1" dirty="0" smtClean="0"/>
              <a:t>Welk </a:t>
            </a:r>
            <a:r>
              <a:rPr lang="nl-NL" b="1" i="1" dirty="0"/>
              <a:t>fonds is er beschikbaar voor jouw idee?</a:t>
            </a:r>
            <a:endParaRPr lang="nl-NL" b="1" dirty="0"/>
          </a:p>
        </p:txBody>
      </p:sp>
      <p:sp>
        <p:nvSpPr>
          <p:cNvPr id="7" name="Tekstvak 6"/>
          <p:cNvSpPr txBox="1"/>
          <p:nvPr/>
        </p:nvSpPr>
        <p:spPr>
          <a:xfrm>
            <a:off x="1419225" y="3287612"/>
            <a:ext cx="10429327" cy="3816429"/>
          </a:xfrm>
          <a:prstGeom prst="rect">
            <a:avLst/>
          </a:prstGeom>
          <a:noFill/>
        </p:spPr>
        <p:txBody>
          <a:bodyPr wrap="square" rtlCol="0">
            <a:spAutoFit/>
          </a:bodyPr>
          <a:lstStyle/>
          <a:p>
            <a:r>
              <a:rPr lang="nl-NL" sz="2400" dirty="0"/>
              <a:t>Je kunt de fondsen </a:t>
            </a:r>
            <a:r>
              <a:rPr lang="nl-NL" sz="2400" dirty="0" smtClean="0"/>
              <a:t>digitaal opzoeken via:</a:t>
            </a:r>
          </a:p>
          <a:p>
            <a:endParaRPr lang="nl-NL" sz="2400" dirty="0"/>
          </a:p>
          <a:p>
            <a:pPr lvl="0"/>
            <a:r>
              <a:rPr lang="nl-NL" sz="2400" dirty="0" smtClean="0"/>
              <a:t>Fondswervingonline.nl		(kosten circa  </a:t>
            </a:r>
            <a:r>
              <a:rPr lang="nl-NL" sz="2400" dirty="0"/>
              <a:t>€ 30, - per </a:t>
            </a:r>
            <a:r>
              <a:rPr lang="nl-NL" sz="2400" dirty="0" smtClean="0"/>
              <a:t>maand)</a:t>
            </a:r>
            <a:endParaRPr lang="nl-NL" sz="2400" dirty="0"/>
          </a:p>
          <a:p>
            <a:pPr lvl="0"/>
            <a:r>
              <a:rPr lang="nl-NL" sz="2400" dirty="0"/>
              <a:t>Stichting </a:t>
            </a:r>
            <a:r>
              <a:rPr lang="nl-NL" sz="2400" dirty="0" smtClean="0"/>
              <a:t>fondsenzoeken.nl	(circa € </a:t>
            </a:r>
            <a:r>
              <a:rPr lang="nl-NL" sz="2400" dirty="0"/>
              <a:t>30,- </a:t>
            </a:r>
            <a:r>
              <a:rPr lang="nl-NL" sz="2400" dirty="0" smtClean="0"/>
              <a:t>per jaar)</a:t>
            </a:r>
            <a:endParaRPr lang="nl-NL" sz="2400" dirty="0"/>
          </a:p>
          <a:p>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endParaRPr lang="nl-NL" sz="24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246431" cy="307777"/>
          </a:xfrm>
          <a:prstGeom prst="rect">
            <a:avLst/>
          </a:prstGeom>
        </p:spPr>
        <p:txBody>
          <a:bodyPr wrap="none">
            <a:spAutoFit/>
          </a:bodyPr>
          <a:lstStyle/>
          <a:p>
            <a:r>
              <a:rPr lang="nl-NL" sz="1400" b="1" dirty="0"/>
              <a:t>4</a:t>
            </a:r>
            <a:r>
              <a:rPr lang="nl-NL" sz="1400" b="1" dirty="0" smtClean="0"/>
              <a:t>.	Fondsen</a:t>
            </a:r>
            <a:endParaRPr lang="nl-NL" sz="1400" dirty="0"/>
          </a:p>
        </p:txBody>
      </p:sp>
    </p:spTree>
    <p:extLst>
      <p:ext uri="{BB962C8B-B14F-4D97-AF65-F5344CB8AC3E}">
        <p14:creationId xmlns:p14="http://schemas.microsoft.com/office/powerpoint/2010/main" val="39685983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431778"/>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b="1" i="1" dirty="0" smtClean="0"/>
              <a:t>Welk </a:t>
            </a:r>
            <a:r>
              <a:rPr lang="nl-NL" b="1" i="1" dirty="0"/>
              <a:t>fonds is er beschikbaar voor jouw idee?</a:t>
            </a:r>
            <a:endParaRPr lang="nl-NL" b="1" dirty="0"/>
          </a:p>
        </p:txBody>
      </p:sp>
      <p:sp>
        <p:nvSpPr>
          <p:cNvPr id="7" name="Tekstvak 6"/>
          <p:cNvSpPr txBox="1"/>
          <p:nvPr/>
        </p:nvSpPr>
        <p:spPr>
          <a:xfrm>
            <a:off x="1419225" y="3287612"/>
            <a:ext cx="10429327" cy="4555093"/>
          </a:xfrm>
          <a:prstGeom prst="rect">
            <a:avLst/>
          </a:prstGeom>
          <a:noFill/>
        </p:spPr>
        <p:txBody>
          <a:bodyPr wrap="square" rtlCol="0">
            <a:spAutoFit/>
          </a:bodyPr>
          <a:lstStyle/>
          <a:p>
            <a:pPr marL="342900" indent="-342900">
              <a:buFont typeface="Arial" panose="020B0604020202020204" pitchFamily="34" charset="0"/>
              <a:buChar char="•"/>
            </a:pPr>
            <a:r>
              <a:rPr lang="nl-NL" sz="2400" dirty="0"/>
              <a:t>Stel een overzicht op van de fondsen en andere investeerders (donateurs, sponsoren) die voor jouw project relevant zouden kunnen </a:t>
            </a:r>
            <a:r>
              <a:rPr lang="nl-NL" sz="2400" dirty="0" smtClean="0"/>
              <a:t>zijn.</a:t>
            </a:r>
          </a:p>
          <a:p>
            <a:pPr marL="342900" indent="-342900">
              <a:buFont typeface="Arial" panose="020B0604020202020204" pitchFamily="34" charset="0"/>
              <a:buChar char="•"/>
            </a:pPr>
            <a:r>
              <a:rPr lang="nl-NL" sz="2400" dirty="0" smtClean="0"/>
              <a:t>Zoek bijvoorbeeld op thema, </a:t>
            </a:r>
            <a:r>
              <a:rPr lang="nl-NL" sz="2400" dirty="0"/>
              <a:t>onderwerp of activiteit. </a:t>
            </a:r>
            <a:endParaRPr lang="nl-NL" sz="2400" dirty="0" smtClean="0"/>
          </a:p>
          <a:p>
            <a:pPr marL="342900" indent="-342900">
              <a:buFont typeface="Arial" panose="020B0604020202020204" pitchFamily="34" charset="0"/>
              <a:buChar char="•"/>
            </a:pPr>
            <a:r>
              <a:rPr lang="nl-NL" sz="2400" dirty="0" smtClean="0"/>
              <a:t>Probeer </a:t>
            </a:r>
            <a:r>
              <a:rPr lang="nl-NL" sz="2400" dirty="0"/>
              <a:t>er een volgorde in aan te brengen, van meest kansrijk naar minst kansrijk. </a:t>
            </a:r>
            <a:endParaRPr lang="nl-NL" sz="2400" dirty="0" smtClean="0"/>
          </a:p>
          <a:p>
            <a:pPr marL="342900" indent="-342900">
              <a:buFont typeface="Arial" panose="020B0604020202020204" pitchFamily="34" charset="0"/>
              <a:buChar char="•"/>
            </a:pPr>
            <a:r>
              <a:rPr lang="nl-NL" sz="2400" dirty="0" smtClean="0"/>
              <a:t>Benader </a:t>
            </a:r>
            <a:r>
              <a:rPr lang="nl-NL" sz="2400" dirty="0"/>
              <a:t>de meest kansrijke fondsen en investeerders. </a:t>
            </a:r>
            <a:endParaRPr lang="nl-NL" sz="2400" dirty="0" smtClean="0"/>
          </a:p>
          <a:p>
            <a:pPr marL="342900" indent="-342900">
              <a:buFont typeface="Arial" panose="020B0604020202020204" pitchFamily="34" charset="0"/>
              <a:buChar char="•"/>
            </a:pPr>
            <a:r>
              <a:rPr lang="nl-NL" sz="2400" dirty="0" smtClean="0"/>
              <a:t>Vergeet </a:t>
            </a:r>
            <a:r>
              <a:rPr lang="nl-NL" sz="2400" dirty="0"/>
              <a:t>daarbij vooral niet in het eigen netwerk te kijken!</a:t>
            </a:r>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endParaRPr lang="nl-NL" sz="24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246431" cy="307777"/>
          </a:xfrm>
          <a:prstGeom prst="rect">
            <a:avLst/>
          </a:prstGeom>
        </p:spPr>
        <p:txBody>
          <a:bodyPr wrap="none">
            <a:spAutoFit/>
          </a:bodyPr>
          <a:lstStyle/>
          <a:p>
            <a:r>
              <a:rPr lang="nl-NL" sz="1400" b="1" dirty="0" smtClean="0"/>
              <a:t>4.	Fondsen</a:t>
            </a:r>
            <a:endParaRPr lang="nl-NL" sz="1400" dirty="0"/>
          </a:p>
        </p:txBody>
      </p:sp>
    </p:spTree>
    <p:extLst>
      <p:ext uri="{BB962C8B-B14F-4D97-AF65-F5344CB8AC3E}">
        <p14:creationId xmlns:p14="http://schemas.microsoft.com/office/powerpoint/2010/main" val="14547553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964276"/>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b="1" i="1" dirty="0" smtClean="0"/>
              <a:t>Een fonds gevonden?</a:t>
            </a:r>
            <a:endParaRPr lang="nl-NL" b="1" dirty="0"/>
          </a:p>
        </p:txBody>
      </p:sp>
      <p:sp>
        <p:nvSpPr>
          <p:cNvPr id="7" name="Tekstvak 6"/>
          <p:cNvSpPr txBox="1"/>
          <p:nvPr/>
        </p:nvSpPr>
        <p:spPr>
          <a:xfrm>
            <a:off x="1419226" y="2245110"/>
            <a:ext cx="9500820" cy="2308324"/>
          </a:xfrm>
          <a:prstGeom prst="rect">
            <a:avLst/>
          </a:prstGeom>
          <a:noFill/>
        </p:spPr>
        <p:txBody>
          <a:bodyPr wrap="square" rtlCol="0">
            <a:spAutoFit/>
          </a:bodyPr>
          <a:lstStyle/>
          <a:p>
            <a:pPr marL="342900" indent="-342900">
              <a:buFont typeface="Arial" panose="020B0604020202020204" pitchFamily="34" charset="0"/>
              <a:buChar char="•"/>
            </a:pPr>
            <a:r>
              <a:rPr lang="nl-NL" sz="2400" dirty="0"/>
              <a:t>Onderzoek vooraf wat de voorwaarden van de verschillende fondsen zijn. </a:t>
            </a:r>
            <a:endParaRPr lang="nl-NL" sz="2400" dirty="0" smtClean="0"/>
          </a:p>
          <a:p>
            <a:pPr marL="342900" indent="-342900">
              <a:buFont typeface="Arial" panose="020B0604020202020204" pitchFamily="34" charset="0"/>
              <a:buChar char="•"/>
            </a:pPr>
            <a:r>
              <a:rPr lang="nl-NL" sz="2400" dirty="0" smtClean="0"/>
              <a:t>Elk </a:t>
            </a:r>
            <a:r>
              <a:rPr lang="nl-NL" sz="2400" dirty="0"/>
              <a:t>fonds hecht veel waarde aan een bepaald onderwerp of activiteit. </a:t>
            </a:r>
            <a:endParaRPr lang="nl-NL" sz="2400" dirty="0" smtClean="0"/>
          </a:p>
          <a:p>
            <a:pPr marL="342900" indent="-342900">
              <a:buFont typeface="Arial" panose="020B0604020202020204" pitchFamily="34" charset="0"/>
              <a:buChar char="•"/>
            </a:pPr>
            <a:r>
              <a:rPr lang="nl-NL" sz="2400" dirty="0" smtClean="0"/>
              <a:t>Verdiep </a:t>
            </a:r>
            <a:r>
              <a:rPr lang="nl-NL" sz="2400" dirty="0"/>
              <a:t>je daar goed in om zo meer kans te maken dat </a:t>
            </a:r>
            <a:r>
              <a:rPr lang="nl-NL" sz="2400" dirty="0" smtClean="0"/>
              <a:t>jouw </a:t>
            </a:r>
            <a:r>
              <a:rPr lang="nl-NL" sz="2400" dirty="0"/>
              <a:t>aanvraag wordt goedgekeurd. </a:t>
            </a:r>
            <a:endParaRPr lang="nl-NL" sz="2400" dirty="0" smtClean="0"/>
          </a:p>
          <a:p>
            <a:pPr marL="342900" indent="-342900">
              <a:buFont typeface="Arial" panose="020B0604020202020204" pitchFamily="34" charset="0"/>
              <a:buChar char="•"/>
            </a:pPr>
            <a:r>
              <a:rPr lang="nl-NL" sz="2400" dirty="0" smtClean="0"/>
              <a:t>Het </a:t>
            </a:r>
            <a:r>
              <a:rPr lang="nl-NL" sz="2400" dirty="0"/>
              <a:t>is beter energie te steken in enkele kansrijke aanvragen dan zonder plan alle fondsen aan te schrijven</a:t>
            </a:r>
            <a:r>
              <a:rPr lang="nl-NL" sz="2400" dirty="0" smtClean="0"/>
              <a:t>.</a:t>
            </a: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246431" cy="307777"/>
          </a:xfrm>
          <a:prstGeom prst="rect">
            <a:avLst/>
          </a:prstGeom>
        </p:spPr>
        <p:txBody>
          <a:bodyPr wrap="none">
            <a:spAutoFit/>
          </a:bodyPr>
          <a:lstStyle/>
          <a:p>
            <a:r>
              <a:rPr lang="nl-NL" sz="1400" b="1" dirty="0" smtClean="0"/>
              <a:t>4.	Fondsen</a:t>
            </a:r>
            <a:endParaRPr lang="nl-NL" sz="1400" dirty="0"/>
          </a:p>
        </p:txBody>
      </p:sp>
    </p:spTree>
    <p:extLst>
      <p:ext uri="{BB962C8B-B14F-4D97-AF65-F5344CB8AC3E}">
        <p14:creationId xmlns:p14="http://schemas.microsoft.com/office/powerpoint/2010/main" val="39252589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964276"/>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b="1" i="1" dirty="0" smtClean="0"/>
              <a:t>Overige tips</a:t>
            </a:r>
            <a:endParaRPr lang="nl-NL" b="1" dirty="0"/>
          </a:p>
        </p:txBody>
      </p:sp>
      <p:sp>
        <p:nvSpPr>
          <p:cNvPr id="7" name="Tekstvak 6"/>
          <p:cNvSpPr txBox="1"/>
          <p:nvPr/>
        </p:nvSpPr>
        <p:spPr>
          <a:xfrm>
            <a:off x="1419225" y="2245110"/>
            <a:ext cx="10429327" cy="4062651"/>
          </a:xfrm>
          <a:prstGeom prst="rect">
            <a:avLst/>
          </a:prstGeom>
          <a:noFill/>
        </p:spPr>
        <p:txBody>
          <a:bodyPr wrap="square" rtlCol="0">
            <a:spAutoFit/>
          </a:bodyPr>
          <a:lstStyle/>
          <a:p>
            <a:pPr marL="342900" indent="-342900">
              <a:buFont typeface="Arial" panose="020B0604020202020204" pitchFamily="34" charset="0"/>
              <a:buChar char="•"/>
            </a:pPr>
            <a:r>
              <a:rPr lang="nl-NL" sz="2400" dirty="0"/>
              <a:t>Let goed op hoe de aanvraagprocedure er </a:t>
            </a:r>
            <a:r>
              <a:rPr lang="nl-NL" sz="2400" dirty="0" smtClean="0"/>
              <a:t>uitziet, </a:t>
            </a:r>
            <a:r>
              <a:rPr lang="nl-NL" sz="2400" dirty="0"/>
              <a:t>welke stukken je mee moet sturen en welke criteria worden gehanteerd. </a:t>
            </a:r>
            <a:endParaRPr lang="nl-NL" sz="2400" dirty="0" smtClean="0"/>
          </a:p>
          <a:p>
            <a:pPr marL="342900" indent="-342900">
              <a:buFont typeface="Arial" panose="020B0604020202020204" pitchFamily="34" charset="0"/>
              <a:buChar char="•"/>
            </a:pPr>
            <a:r>
              <a:rPr lang="nl-NL" sz="2400" dirty="0" smtClean="0"/>
              <a:t>Begin </a:t>
            </a:r>
            <a:r>
              <a:rPr lang="nl-NL" sz="2400" dirty="0"/>
              <a:t>tijdig! De meeste fondsen nemen al gestarte projecten niet in </a:t>
            </a:r>
            <a:r>
              <a:rPr lang="nl-NL" sz="2400" dirty="0" smtClean="0"/>
              <a:t>behandeling.</a:t>
            </a:r>
          </a:p>
          <a:p>
            <a:pPr marL="342900" indent="-342900">
              <a:buFont typeface="Arial" panose="020B0604020202020204" pitchFamily="34" charset="0"/>
              <a:buChar char="•"/>
            </a:pPr>
            <a:r>
              <a:rPr lang="nl-NL" sz="2400" dirty="0" smtClean="0"/>
              <a:t>Houdt rekening met </a:t>
            </a:r>
            <a:r>
              <a:rPr lang="nl-NL" sz="2400" dirty="0"/>
              <a:t>een doorlooptijd van </a:t>
            </a:r>
            <a:r>
              <a:rPr lang="nl-NL" sz="2400" dirty="0" smtClean="0"/>
              <a:t>3 </a:t>
            </a:r>
            <a:r>
              <a:rPr lang="nl-NL" sz="2400" dirty="0"/>
              <a:t>à 4 maanden (tussen indiening van de aanvraag en het besluit door het fonds</a:t>
            </a:r>
            <a:r>
              <a:rPr lang="nl-NL" sz="2400" dirty="0" smtClean="0"/>
              <a:t>).</a:t>
            </a:r>
          </a:p>
          <a:p>
            <a:pPr marL="342900" indent="-342900">
              <a:buFont typeface="Arial" panose="020B0604020202020204" pitchFamily="34" charset="0"/>
              <a:buChar char="•"/>
            </a:pPr>
            <a:r>
              <a:rPr lang="nl-NL" sz="2400" dirty="0"/>
              <a:t>Neem vooraf contact op met het fonds waar je een aanvraag in wilt dienen. Bij sommige fondsen bestaat de mogelijkheid om van tevoren een ‘consult’ te </a:t>
            </a:r>
            <a:r>
              <a:rPr lang="nl-NL" sz="2400" dirty="0" smtClean="0"/>
              <a:t>vragen.</a:t>
            </a:r>
          </a:p>
          <a:p>
            <a:pPr marL="342900" indent="-342900">
              <a:buFont typeface="Arial" panose="020B0604020202020204" pitchFamily="34" charset="0"/>
              <a:buChar char="•"/>
            </a:pPr>
            <a:r>
              <a:rPr lang="nl-NL" sz="2400" dirty="0" smtClean="0"/>
              <a:t>Wees </a:t>
            </a:r>
            <a:r>
              <a:rPr lang="nl-NL" sz="2400" dirty="0"/>
              <a:t>realistisch in het aan te vragen bedrag. </a:t>
            </a:r>
            <a:endParaRPr lang="nl-NL" dirty="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sz="24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246431" cy="307777"/>
          </a:xfrm>
          <a:prstGeom prst="rect">
            <a:avLst/>
          </a:prstGeom>
        </p:spPr>
        <p:txBody>
          <a:bodyPr wrap="none">
            <a:spAutoFit/>
          </a:bodyPr>
          <a:lstStyle/>
          <a:p>
            <a:r>
              <a:rPr lang="nl-NL" sz="1400" b="1" dirty="0" smtClean="0"/>
              <a:t>4.	Fondsen</a:t>
            </a:r>
            <a:endParaRPr lang="nl-NL" sz="1400" dirty="0"/>
          </a:p>
        </p:txBody>
      </p:sp>
    </p:spTree>
    <p:extLst>
      <p:ext uri="{BB962C8B-B14F-4D97-AF65-F5344CB8AC3E}">
        <p14:creationId xmlns:p14="http://schemas.microsoft.com/office/powerpoint/2010/main" val="26565116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964276"/>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b="1" i="1" dirty="0" smtClean="0"/>
              <a:t>Tot slot!</a:t>
            </a:r>
            <a:endParaRPr lang="nl-NL" b="1" dirty="0"/>
          </a:p>
        </p:txBody>
      </p:sp>
      <p:sp>
        <p:nvSpPr>
          <p:cNvPr id="7" name="Tekstvak 6"/>
          <p:cNvSpPr txBox="1"/>
          <p:nvPr/>
        </p:nvSpPr>
        <p:spPr>
          <a:xfrm>
            <a:off x="1419226" y="2245110"/>
            <a:ext cx="8849764" cy="4247317"/>
          </a:xfrm>
          <a:prstGeom prst="rect">
            <a:avLst/>
          </a:prstGeom>
          <a:noFill/>
        </p:spPr>
        <p:txBody>
          <a:bodyPr wrap="square" rtlCol="0">
            <a:spAutoFit/>
          </a:bodyPr>
          <a:lstStyle/>
          <a:p>
            <a:r>
              <a:rPr lang="nl-NL" sz="5400" b="1" dirty="0" smtClean="0"/>
              <a:t>Maak </a:t>
            </a:r>
            <a:r>
              <a:rPr lang="nl-NL" sz="5400" b="1" dirty="0"/>
              <a:t>anderen enthousiast. Vraag geen geld, maar ‘verkoop’ je project!</a:t>
            </a:r>
            <a:r>
              <a:rPr lang="nl-NL" sz="5400" dirty="0"/>
              <a:t> </a:t>
            </a:r>
          </a:p>
          <a:p>
            <a:pPr marL="342900" indent="-342900">
              <a:buFont typeface="Arial" panose="020B0604020202020204" pitchFamily="34" charset="0"/>
              <a:buChar char="•"/>
            </a:pPr>
            <a:endParaRPr lang="nl-NL" sz="5400" dirty="0"/>
          </a:p>
          <a:p>
            <a:pPr marL="342900" indent="-342900">
              <a:buFont typeface="Arial" panose="020B0604020202020204" pitchFamily="34" charset="0"/>
              <a:buChar char="•"/>
            </a:pPr>
            <a:endParaRPr lang="nl-NL" sz="54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246431" cy="307777"/>
          </a:xfrm>
          <a:prstGeom prst="rect">
            <a:avLst/>
          </a:prstGeom>
        </p:spPr>
        <p:txBody>
          <a:bodyPr wrap="none">
            <a:spAutoFit/>
          </a:bodyPr>
          <a:lstStyle/>
          <a:p>
            <a:r>
              <a:rPr lang="nl-NL" sz="1400" b="1" dirty="0" smtClean="0"/>
              <a:t>4.	Fondsen</a:t>
            </a:r>
            <a:endParaRPr lang="nl-NL" sz="1400" dirty="0"/>
          </a:p>
        </p:txBody>
      </p:sp>
    </p:spTree>
    <p:extLst>
      <p:ext uri="{BB962C8B-B14F-4D97-AF65-F5344CB8AC3E}">
        <p14:creationId xmlns:p14="http://schemas.microsoft.com/office/powerpoint/2010/main" val="21799002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285327" y="2356684"/>
            <a:ext cx="10772775" cy="1658198"/>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8800" kern="1200" spc="-120" baseline="0">
                <a:solidFill>
                  <a:srgbClr val="FFFFFF"/>
                </a:solidFill>
                <a:latin typeface="+mj-lt"/>
                <a:ea typeface="+mj-ea"/>
                <a:cs typeface="+mj-cs"/>
              </a:defRPr>
            </a:lvl1pPr>
          </a:lstStyle>
          <a:p>
            <a:r>
              <a:rPr lang="nl-NL" b="1" i="1" dirty="0" smtClean="0"/>
              <a:t>5. Documenteren </a:t>
            </a:r>
            <a:r>
              <a:rPr lang="nl-NL" b="1" i="1" dirty="0"/>
              <a:t>en afhechten</a:t>
            </a:r>
          </a:p>
        </p:txBody>
      </p:sp>
      <p:pic>
        <p:nvPicPr>
          <p:cNvPr id="6" name="Picture 2" descr="Logo-Gemeente-Tynaarlo-2283x10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9490747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044913"/>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b="1" i="1" dirty="0" smtClean="0"/>
              <a:t>Documenteren </a:t>
            </a:r>
            <a:endParaRPr lang="nl-NL" b="1" dirty="0"/>
          </a:p>
        </p:txBody>
      </p:sp>
      <p:sp>
        <p:nvSpPr>
          <p:cNvPr id="7" name="Tekstvak 6"/>
          <p:cNvSpPr txBox="1"/>
          <p:nvPr/>
        </p:nvSpPr>
        <p:spPr>
          <a:xfrm>
            <a:off x="1419225" y="2285375"/>
            <a:ext cx="10429327" cy="6032421"/>
          </a:xfrm>
          <a:prstGeom prst="rect">
            <a:avLst/>
          </a:prstGeom>
          <a:noFill/>
        </p:spPr>
        <p:txBody>
          <a:bodyPr wrap="square" rtlCol="0">
            <a:spAutoFit/>
          </a:bodyPr>
          <a:lstStyle/>
          <a:p>
            <a:r>
              <a:rPr lang="nl-NL" sz="2400" dirty="0"/>
              <a:t>Het is belangrijk om je acties goed te </a:t>
            </a:r>
            <a:r>
              <a:rPr lang="nl-NL" sz="2400" dirty="0" smtClean="0"/>
              <a:t>bewaren, te documenteren.</a:t>
            </a:r>
          </a:p>
          <a:p>
            <a:endParaRPr lang="nl-NL" sz="2400" dirty="0" smtClean="0"/>
          </a:p>
          <a:p>
            <a:pPr marL="342900" indent="-342900">
              <a:buFont typeface="Arial" panose="020B0604020202020204" pitchFamily="34" charset="0"/>
              <a:buChar char="•"/>
            </a:pPr>
            <a:r>
              <a:rPr lang="nl-NL" sz="2400" dirty="0" smtClean="0"/>
              <a:t>Hiervoor kun je een logboek bijhouden (Noteer wat heb je gedaan, met wie heb je gesproken, wat heb je afgesproken, etc. en wanneer (datum)?</a:t>
            </a:r>
          </a:p>
          <a:p>
            <a:pPr marL="342900" indent="-342900">
              <a:buFont typeface="Arial" panose="020B0604020202020204" pitchFamily="34" charset="0"/>
              <a:buChar char="•"/>
            </a:pPr>
            <a:r>
              <a:rPr lang="nl-NL" sz="2400" dirty="0" smtClean="0"/>
              <a:t>Namen en contactgegevens noteer je in een (digitaal) adressenbestand.</a:t>
            </a:r>
          </a:p>
          <a:p>
            <a:pPr marL="342900" indent="-342900">
              <a:buFont typeface="Arial" panose="020B0604020202020204" pitchFamily="34" charset="0"/>
              <a:buChar char="•"/>
            </a:pPr>
            <a:r>
              <a:rPr lang="nl-NL" sz="2400" dirty="0" smtClean="0"/>
              <a:t>Werk netjes en consequent.</a:t>
            </a:r>
            <a:endParaRPr lang="nl-NL" sz="2400" dirty="0"/>
          </a:p>
          <a:p>
            <a:pPr marL="342900" indent="-342900">
              <a:buFont typeface="Arial" panose="020B0604020202020204" pitchFamily="34" charset="0"/>
              <a:buChar char="•"/>
            </a:pPr>
            <a:r>
              <a:rPr lang="nl-NL" sz="2400" dirty="0"/>
              <a:t>Maak voor elke aanvraag een nieuwe map en stop alles in de map wat bij die aanvraag hoort.</a:t>
            </a:r>
          </a:p>
          <a:p>
            <a:pPr marL="342900" indent="-342900">
              <a:buFont typeface="Arial" panose="020B0604020202020204" pitchFamily="34" charset="0"/>
              <a:buChar char="•"/>
            </a:pPr>
            <a:r>
              <a:rPr lang="nl-NL" sz="2400" dirty="0"/>
              <a:t>Bij grotere projecten maak je vaak individuele afspraken met diverse </a:t>
            </a:r>
            <a:r>
              <a:rPr lang="nl-NL" sz="2400" dirty="0" smtClean="0"/>
              <a:t>fondsen.</a:t>
            </a:r>
          </a:p>
          <a:p>
            <a:endParaRPr lang="nl-NL" sz="2400" dirty="0"/>
          </a:p>
          <a:p>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endParaRPr lang="nl-NL" sz="24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2498569" cy="307777"/>
          </a:xfrm>
          <a:prstGeom prst="rect">
            <a:avLst/>
          </a:prstGeom>
        </p:spPr>
        <p:txBody>
          <a:bodyPr wrap="none">
            <a:spAutoFit/>
          </a:bodyPr>
          <a:lstStyle/>
          <a:p>
            <a:r>
              <a:rPr lang="nl-NL" sz="1400" b="1" dirty="0" smtClean="0"/>
              <a:t>5.	Documenteren afhechten </a:t>
            </a:r>
            <a:endParaRPr lang="nl-NL" sz="1400" dirty="0"/>
          </a:p>
        </p:txBody>
      </p:sp>
    </p:spTree>
    <p:extLst>
      <p:ext uri="{BB962C8B-B14F-4D97-AF65-F5344CB8AC3E}">
        <p14:creationId xmlns:p14="http://schemas.microsoft.com/office/powerpoint/2010/main" val="158424224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044913"/>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b="1" i="1" dirty="0" smtClean="0"/>
              <a:t>Afhechten  </a:t>
            </a:r>
            <a:endParaRPr lang="nl-NL" b="1" dirty="0"/>
          </a:p>
        </p:txBody>
      </p:sp>
      <p:sp>
        <p:nvSpPr>
          <p:cNvPr id="7" name="Tekstvak 6"/>
          <p:cNvSpPr txBox="1"/>
          <p:nvPr/>
        </p:nvSpPr>
        <p:spPr>
          <a:xfrm>
            <a:off x="1419225" y="2285375"/>
            <a:ext cx="10429327" cy="6032421"/>
          </a:xfrm>
          <a:prstGeom prst="rect">
            <a:avLst/>
          </a:prstGeom>
          <a:noFill/>
        </p:spPr>
        <p:txBody>
          <a:bodyPr wrap="square" rtlCol="0">
            <a:spAutoFit/>
          </a:bodyPr>
          <a:lstStyle/>
          <a:p>
            <a:r>
              <a:rPr lang="nl-NL" sz="2400" dirty="0" smtClean="0"/>
              <a:t>Afhechten </a:t>
            </a:r>
            <a:r>
              <a:rPr lang="nl-NL" sz="2400" dirty="0"/>
              <a:t>doe je als het project bijna afgelopen is</a:t>
            </a:r>
            <a:r>
              <a:rPr lang="nl-NL" sz="2400" dirty="0" smtClean="0"/>
              <a:t>:</a:t>
            </a:r>
          </a:p>
          <a:p>
            <a:endParaRPr lang="nl-NL" sz="2400" dirty="0"/>
          </a:p>
          <a:p>
            <a:pPr marL="457200" indent="-457200">
              <a:buFont typeface="Arial" panose="020B0604020202020204" pitchFamily="34" charset="0"/>
              <a:buChar char="•"/>
            </a:pPr>
            <a:r>
              <a:rPr lang="nl-NL" sz="2400" dirty="0"/>
              <a:t>Financiële afrekening maken </a:t>
            </a:r>
            <a:r>
              <a:rPr lang="nl-NL" sz="2400" dirty="0" smtClean="0"/>
              <a:t>(aangeven </a:t>
            </a:r>
            <a:r>
              <a:rPr lang="nl-NL" sz="2400" dirty="0"/>
              <a:t>tekort of </a:t>
            </a:r>
            <a:r>
              <a:rPr lang="nl-NL" sz="2400" dirty="0" smtClean="0"/>
              <a:t>overschot)</a:t>
            </a:r>
          </a:p>
          <a:p>
            <a:pPr marL="457200" indent="-457200">
              <a:buFont typeface="Arial" panose="020B0604020202020204" pitchFamily="34" charset="0"/>
              <a:buChar char="•"/>
            </a:pPr>
            <a:r>
              <a:rPr lang="nl-NL" sz="2400" dirty="0" smtClean="0"/>
              <a:t>Publiceren </a:t>
            </a:r>
            <a:r>
              <a:rPr lang="nl-NL" sz="2400" dirty="0"/>
              <a:t>van de resultaten</a:t>
            </a:r>
          </a:p>
          <a:p>
            <a:pPr marL="457200" indent="-457200">
              <a:buFont typeface="Arial" panose="020B0604020202020204" pitchFamily="34" charset="0"/>
              <a:buChar char="•"/>
            </a:pPr>
            <a:r>
              <a:rPr lang="nl-NL" sz="2400" dirty="0"/>
              <a:t>Bedanken van de sponsoren</a:t>
            </a:r>
          </a:p>
          <a:p>
            <a:pPr marL="457200" indent="-457200">
              <a:buFont typeface="Arial" panose="020B0604020202020204" pitchFamily="34" charset="0"/>
              <a:buChar char="•"/>
            </a:pPr>
            <a:r>
              <a:rPr lang="nl-NL" sz="2400" dirty="0"/>
              <a:t>Openingsact</a:t>
            </a:r>
          </a:p>
          <a:p>
            <a:pPr marL="457200" indent="-457200">
              <a:buFont typeface="Arial" panose="020B0604020202020204" pitchFamily="34" charset="0"/>
              <a:buChar char="•"/>
            </a:pPr>
            <a:r>
              <a:rPr lang="nl-NL" sz="2400" dirty="0"/>
              <a:t>Tekeningen van installaties of bouwwerken naar </a:t>
            </a:r>
            <a:r>
              <a:rPr lang="nl-NL" sz="2400" dirty="0" smtClean="0"/>
              <a:t>archief</a:t>
            </a:r>
            <a:endParaRPr lang="nl-NL" sz="2400" dirty="0"/>
          </a:p>
          <a:p>
            <a:pPr marL="457200" indent="-457200">
              <a:buFont typeface="Arial" panose="020B0604020202020204" pitchFamily="34" charset="0"/>
              <a:buChar char="•"/>
            </a:pPr>
            <a:r>
              <a:rPr lang="nl-NL" sz="2400" dirty="0"/>
              <a:t>Overdragen naar </a:t>
            </a:r>
            <a:r>
              <a:rPr lang="nl-NL" sz="2400" dirty="0" smtClean="0"/>
              <a:t>opdrachtgever </a:t>
            </a:r>
            <a:endParaRPr lang="nl-NL" sz="2400" dirty="0"/>
          </a:p>
          <a:p>
            <a:pPr marL="457200" indent="-457200">
              <a:buFont typeface="Arial" panose="020B0604020202020204" pitchFamily="34" charset="0"/>
              <a:buChar char="•"/>
            </a:pPr>
            <a:r>
              <a:rPr lang="nl-NL" sz="2400" dirty="0"/>
              <a:t>Overdragen naar reguliere bedrijfsvoering </a:t>
            </a:r>
            <a:r>
              <a:rPr lang="nl-NL" sz="2400" dirty="0" smtClean="0"/>
              <a:t>(instructie voor onderhoud en verzekeringen, etc.)</a:t>
            </a:r>
            <a:endParaRPr lang="nl-NL" sz="2400" dirty="0"/>
          </a:p>
          <a:p>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endParaRPr lang="nl-NL" sz="2400" dirty="0"/>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1" name="Rechthoek 10"/>
          <p:cNvSpPr/>
          <p:nvPr/>
        </p:nvSpPr>
        <p:spPr>
          <a:xfrm>
            <a:off x="239480" y="6229444"/>
            <a:ext cx="2498569" cy="307777"/>
          </a:xfrm>
          <a:prstGeom prst="rect">
            <a:avLst/>
          </a:prstGeom>
        </p:spPr>
        <p:txBody>
          <a:bodyPr wrap="none">
            <a:spAutoFit/>
          </a:bodyPr>
          <a:lstStyle/>
          <a:p>
            <a:r>
              <a:rPr lang="nl-NL" sz="1400" b="1" dirty="0" smtClean="0"/>
              <a:t>5.	Documenteren afhechten </a:t>
            </a:r>
            <a:endParaRPr lang="nl-NL" sz="1400" dirty="0"/>
          </a:p>
        </p:txBody>
      </p:sp>
    </p:spTree>
    <p:extLst>
      <p:ext uri="{BB962C8B-B14F-4D97-AF65-F5344CB8AC3E}">
        <p14:creationId xmlns:p14="http://schemas.microsoft.com/office/powerpoint/2010/main" val="3575949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232573" y="2427022"/>
            <a:ext cx="10772775" cy="1658198"/>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8800" kern="1200" spc="-120" baseline="0">
                <a:solidFill>
                  <a:srgbClr val="FFFFFF"/>
                </a:solidFill>
                <a:latin typeface="+mj-lt"/>
                <a:ea typeface="+mj-ea"/>
                <a:cs typeface="+mj-cs"/>
              </a:defRPr>
            </a:lvl1pPr>
          </a:lstStyle>
          <a:p>
            <a:r>
              <a:rPr lang="nl-NL" b="1" i="1" dirty="0"/>
              <a:t>6</a:t>
            </a:r>
            <a:r>
              <a:rPr lang="nl-NL" b="1" i="1" dirty="0" smtClean="0"/>
              <a:t>. </a:t>
            </a:r>
            <a:r>
              <a:rPr lang="nl-NL" b="1" i="1" dirty="0"/>
              <a:t>Van projectfase naar </a:t>
            </a:r>
            <a:r>
              <a:rPr lang="nl-NL" b="1" i="1" dirty="0" smtClean="0"/>
              <a:t>exploitatiefase</a:t>
            </a:r>
            <a:endParaRPr lang="nl-NL" b="1" i="1" dirty="0"/>
          </a:p>
        </p:txBody>
      </p:sp>
      <p:pic>
        <p:nvPicPr>
          <p:cNvPr id="6" name="Picture 2" descr="Logo-Gemeente-Tynaarlo-2283x10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8502050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044913"/>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a:t>Van project naar uitvoering</a:t>
            </a:r>
            <a:r>
              <a:rPr lang="nl-NL" b="1" i="1" dirty="0" smtClean="0"/>
              <a:t>  </a:t>
            </a:r>
            <a:endParaRPr lang="nl-NL" b="1" dirty="0"/>
          </a:p>
        </p:txBody>
      </p:sp>
      <p:sp>
        <p:nvSpPr>
          <p:cNvPr id="7" name="Tekstvak 6"/>
          <p:cNvSpPr txBox="1"/>
          <p:nvPr/>
        </p:nvSpPr>
        <p:spPr>
          <a:xfrm>
            <a:off x="1419225" y="2285375"/>
            <a:ext cx="8505825" cy="4924425"/>
          </a:xfrm>
          <a:prstGeom prst="rect">
            <a:avLst/>
          </a:prstGeom>
          <a:noFill/>
        </p:spPr>
        <p:txBody>
          <a:bodyPr wrap="square" rtlCol="0">
            <a:spAutoFit/>
          </a:bodyPr>
          <a:lstStyle/>
          <a:p>
            <a:pPr marL="342900" indent="-342900">
              <a:buFont typeface="Arial" panose="020B0604020202020204" pitchFamily="34" charset="0"/>
              <a:buChar char="•"/>
            </a:pPr>
            <a:r>
              <a:rPr lang="nl-NL" sz="2400" dirty="0">
                <a:latin typeface="+mj-lt"/>
                <a:ea typeface="Verdana" panose="020B0604030504040204" pitchFamily="34" charset="0"/>
                <a:cs typeface="Verdana" panose="020B0604030504040204" pitchFamily="34" charset="0"/>
              </a:rPr>
              <a:t>Deze fase krijgt vaak te weinig aandacht en komt vaak in beeld als het probleem er al is. </a:t>
            </a:r>
            <a:endParaRPr lang="nl-NL" sz="2400" dirty="0" smtClean="0">
              <a:latin typeface="+mj-lt"/>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Op </a:t>
            </a:r>
            <a:r>
              <a:rPr lang="nl-NL" sz="2400" dirty="0">
                <a:latin typeface="+mj-lt"/>
                <a:ea typeface="Verdana" panose="020B0604030504040204" pitchFamily="34" charset="0"/>
                <a:cs typeface="Verdana" panose="020B0604030504040204" pitchFamily="34" charset="0"/>
              </a:rPr>
              <a:t>eens wordt je geconfronteerd met </a:t>
            </a:r>
            <a:r>
              <a:rPr lang="nl-NL" sz="2400" dirty="0" smtClean="0">
                <a:latin typeface="+mj-lt"/>
                <a:ea typeface="Verdana" panose="020B0604030504040204" pitchFamily="34" charset="0"/>
                <a:cs typeface="Verdana" panose="020B0604030504040204" pitchFamily="34" charset="0"/>
              </a:rPr>
              <a:t>een </a:t>
            </a:r>
            <a:r>
              <a:rPr lang="nl-NL" sz="2400" dirty="0">
                <a:latin typeface="+mj-lt"/>
                <a:ea typeface="Verdana" panose="020B0604030504040204" pitchFamily="34" charset="0"/>
                <a:cs typeface="Verdana" panose="020B0604030504040204" pitchFamily="34" charset="0"/>
              </a:rPr>
              <a:t>boze leverancier die zijn geld wil hebben. </a:t>
            </a:r>
            <a:endParaRPr lang="nl-NL" sz="2400" dirty="0" smtClean="0">
              <a:latin typeface="+mj-lt"/>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Maar </a:t>
            </a:r>
            <a:r>
              <a:rPr lang="nl-NL" sz="2400" dirty="0">
                <a:latin typeface="+mj-lt"/>
                <a:ea typeface="Verdana" panose="020B0604030504040204" pitchFamily="34" charset="0"/>
                <a:cs typeface="Verdana" panose="020B0604030504040204" pitchFamily="34" charset="0"/>
              </a:rPr>
              <a:t>de bankrekening is leeg omdat alle financiers wachten met betalen tot dat het project is </a:t>
            </a:r>
            <a:r>
              <a:rPr lang="nl-NL" sz="2400" dirty="0" smtClean="0">
                <a:latin typeface="+mj-lt"/>
                <a:ea typeface="Verdana" panose="020B0604030504040204" pitchFamily="34" charset="0"/>
                <a:cs typeface="Verdana" panose="020B0604030504040204" pitchFamily="34" charset="0"/>
              </a:rPr>
              <a:t>uitgevoerd.</a:t>
            </a:r>
          </a:p>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Je </a:t>
            </a:r>
            <a:r>
              <a:rPr lang="nl-NL" sz="2400" dirty="0">
                <a:latin typeface="+mj-lt"/>
                <a:ea typeface="Verdana" panose="020B0604030504040204" pitchFamily="34" charset="0"/>
                <a:cs typeface="Verdana" panose="020B0604030504040204" pitchFamily="34" charset="0"/>
              </a:rPr>
              <a:t>hebt een cash flow </a:t>
            </a:r>
            <a:r>
              <a:rPr lang="nl-NL" sz="2400" dirty="0" smtClean="0">
                <a:latin typeface="+mj-lt"/>
                <a:ea typeface="Verdana" panose="020B0604030504040204" pitchFamily="34" charset="0"/>
                <a:cs typeface="Verdana" panose="020B0604030504040204" pitchFamily="34" charset="0"/>
              </a:rPr>
              <a:t>probleem!</a:t>
            </a:r>
            <a:endParaRPr lang="nl-NL" sz="2400" dirty="0">
              <a:latin typeface="+mj-lt"/>
              <a:ea typeface="Verdana" panose="020B0604030504040204" pitchFamily="34" charset="0"/>
              <a:cs typeface="Verdana" panose="020B0604030504040204" pitchFamily="34" charset="0"/>
            </a:endParaRPr>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endParaRPr lang="nl-NL" sz="2400" dirty="0">
              <a:latin typeface="+mj-lt"/>
            </a:endParaRPr>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2492990" cy="307777"/>
          </a:xfrm>
          <a:prstGeom prst="rect">
            <a:avLst/>
          </a:prstGeom>
        </p:spPr>
        <p:txBody>
          <a:bodyPr wrap="none">
            <a:spAutoFit/>
          </a:bodyPr>
          <a:lstStyle/>
          <a:p>
            <a:r>
              <a:rPr lang="nl-NL" sz="1400" b="1" dirty="0" smtClean="0"/>
              <a:t>6.	Project en exploitatie	</a:t>
            </a:r>
            <a:endParaRPr lang="nl-NL" sz="1400" dirty="0"/>
          </a:p>
        </p:txBody>
      </p:sp>
    </p:spTree>
    <p:extLst>
      <p:ext uri="{BB962C8B-B14F-4D97-AF65-F5344CB8AC3E}">
        <p14:creationId xmlns:p14="http://schemas.microsoft.com/office/powerpoint/2010/main" val="2468424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419225" y="964276"/>
            <a:ext cx="10772775" cy="1658198"/>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8800" kern="1200" spc="-120" baseline="0">
                <a:solidFill>
                  <a:srgbClr val="FFFFFF"/>
                </a:solidFill>
                <a:latin typeface="+mj-lt"/>
                <a:ea typeface="+mj-ea"/>
                <a:cs typeface="+mj-cs"/>
              </a:defRPr>
            </a:lvl1pPr>
          </a:lstStyle>
          <a:p>
            <a:r>
              <a:rPr lang="nl-NL" b="1" dirty="0" smtClean="0"/>
              <a:t>1. Het idee</a:t>
            </a:r>
            <a:endParaRPr lang="nl-NL" b="1" dirty="0"/>
          </a:p>
        </p:txBody>
      </p:sp>
      <p:pic>
        <p:nvPicPr>
          <p:cNvPr id="6" name="Picture 2" descr="Logo-Gemeente-Tynaarlo-2283x10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8" name="Tekstvak 7"/>
          <p:cNvSpPr txBox="1"/>
          <p:nvPr/>
        </p:nvSpPr>
        <p:spPr>
          <a:xfrm>
            <a:off x="1419225" y="2557904"/>
            <a:ext cx="9021883" cy="3262432"/>
          </a:xfrm>
          <a:prstGeom prst="rect">
            <a:avLst/>
          </a:prstGeom>
          <a:noFill/>
        </p:spPr>
        <p:txBody>
          <a:bodyPr wrap="square" rtlCol="0">
            <a:spAutoFit/>
          </a:bodyPr>
          <a:lstStyle/>
          <a:p>
            <a:pPr marL="342900" indent="-342900">
              <a:buFont typeface="Arial" panose="020B0604020202020204" pitchFamily="34" charset="0"/>
              <a:buChar char="•"/>
            </a:pPr>
            <a:r>
              <a:rPr lang="nl-NL" sz="2400" dirty="0"/>
              <a:t>Gewoonlijk ontstaan ideeën omdat je iets wilt verbeteren of een probleem wilt oplossen. </a:t>
            </a:r>
            <a:endParaRPr lang="nl-NL" sz="2400" dirty="0" smtClean="0"/>
          </a:p>
          <a:p>
            <a:pPr marL="342900" indent="-342900">
              <a:buFont typeface="Arial" panose="020B0604020202020204" pitchFamily="34" charset="0"/>
              <a:buChar char="•"/>
            </a:pPr>
            <a:r>
              <a:rPr lang="nl-NL" sz="2400" dirty="0"/>
              <a:t>Een </a:t>
            </a:r>
            <a:r>
              <a:rPr lang="nl-NL" sz="2400" dirty="0" smtClean="0"/>
              <a:t>idee </a:t>
            </a:r>
            <a:r>
              <a:rPr lang="nl-NL" sz="2400" dirty="0"/>
              <a:t>geeft richting en inspireert. </a:t>
            </a:r>
            <a:endParaRPr lang="nl-NL" sz="2400" dirty="0" smtClean="0"/>
          </a:p>
          <a:p>
            <a:pPr marL="342900" indent="-342900">
              <a:buFont typeface="Arial" panose="020B0604020202020204" pitchFamily="34" charset="0"/>
              <a:buChar char="•"/>
            </a:pPr>
            <a:r>
              <a:rPr lang="nl-NL" sz="2400" dirty="0"/>
              <a:t>Een </a:t>
            </a:r>
            <a:r>
              <a:rPr lang="nl-NL" sz="2400" dirty="0" smtClean="0"/>
              <a:t>idee </a:t>
            </a:r>
            <a:r>
              <a:rPr lang="nl-NL" sz="2400" dirty="0"/>
              <a:t>kan leiden tot andere mening, een gedragsverandering, een nieuw of aangepast product of een andere werkwijze.</a:t>
            </a:r>
            <a:endParaRPr lang="nl-NL" sz="2400" dirty="0" smtClean="0"/>
          </a:p>
          <a:p>
            <a:pPr marL="342900" indent="-342900">
              <a:buFont typeface="Arial" panose="020B0604020202020204" pitchFamily="34" charset="0"/>
              <a:buChar char="•"/>
            </a:pPr>
            <a:r>
              <a:rPr lang="nl-NL" sz="2400" dirty="0"/>
              <a:t>Het idee is de bron van alle acties. </a:t>
            </a:r>
            <a:endParaRPr lang="nl-NL" sz="2400" dirty="0" smtClean="0"/>
          </a:p>
          <a:p>
            <a:endParaRPr lang="nl-NL" sz="2400" b="1" dirty="0" smtClean="0"/>
          </a:p>
          <a:p>
            <a:endParaRPr lang="nl-NL" sz="2400" dirty="0"/>
          </a:p>
          <a:p>
            <a:pPr marL="285750" indent="-285750">
              <a:buFont typeface="Arial" panose="020B0604020202020204" pitchFamily="34" charset="0"/>
              <a:buChar char="•"/>
            </a:pPr>
            <a:endParaRPr lang="nl-NL" sz="1400" dirty="0" smtClean="0"/>
          </a:p>
        </p:txBody>
      </p:sp>
      <p:sp>
        <p:nvSpPr>
          <p:cNvPr id="2" name="Rechthoek 1"/>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306768529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044913"/>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Cashflow</a:t>
            </a:r>
            <a:endParaRPr lang="nl-NL" b="1" dirty="0"/>
          </a:p>
        </p:txBody>
      </p:sp>
      <p:sp>
        <p:nvSpPr>
          <p:cNvPr id="7" name="Tekstvak 6"/>
          <p:cNvSpPr txBox="1"/>
          <p:nvPr/>
        </p:nvSpPr>
        <p:spPr>
          <a:xfrm>
            <a:off x="1419225" y="2285375"/>
            <a:ext cx="8505825" cy="4924425"/>
          </a:xfrm>
          <a:prstGeom prst="rect">
            <a:avLst/>
          </a:prstGeom>
          <a:noFill/>
        </p:spPr>
        <p:txBody>
          <a:bodyPr wrap="square" rtlCol="0">
            <a:spAutoFit/>
          </a:bodyPr>
          <a:lstStyle/>
          <a:p>
            <a:pPr marL="342900" indent="-342900" fontAlgn="base">
              <a:buFont typeface="Arial" panose="020B0604020202020204" pitchFamily="34" charset="0"/>
              <a:buChar char="•"/>
            </a:pPr>
            <a:r>
              <a:rPr lang="nl-NL" sz="2400" dirty="0">
                <a:latin typeface="+mj-lt"/>
                <a:ea typeface="Verdana" panose="020B0604030504040204" pitchFamily="34" charset="0"/>
                <a:cs typeface="Verdana" panose="020B0604030504040204" pitchFamily="34" charset="0"/>
              </a:rPr>
              <a:t>Cashflow is de Engelse term voor kasstroom. Deze term wordt vaak gebruikt om aan te geven hoeveel geld er binnenkomt en ook weer uitgaat. </a:t>
            </a:r>
            <a:endParaRPr lang="nl-NL" sz="2400" dirty="0" smtClean="0">
              <a:latin typeface="+mj-lt"/>
              <a:ea typeface="Verdana" panose="020B0604030504040204" pitchFamily="34" charset="0"/>
              <a:cs typeface="Verdana" panose="020B0604030504040204" pitchFamily="34" charset="0"/>
            </a:endParaRPr>
          </a:p>
          <a:p>
            <a:pPr marL="342900" indent="-342900" fontAlgn="base">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Het </a:t>
            </a:r>
            <a:r>
              <a:rPr lang="nl-NL" sz="2400" dirty="0">
                <a:latin typeface="+mj-lt"/>
                <a:ea typeface="Verdana" panose="020B0604030504040204" pitchFamily="34" charset="0"/>
                <a:cs typeface="Verdana" panose="020B0604030504040204" pitchFamily="34" charset="0"/>
              </a:rPr>
              <a:t>is de graadmeter voor de levensvatbaarheid van een project. </a:t>
            </a:r>
            <a:endParaRPr lang="nl-NL" sz="2400" dirty="0" smtClean="0">
              <a:latin typeface="+mj-lt"/>
              <a:ea typeface="Verdana" panose="020B0604030504040204" pitchFamily="34" charset="0"/>
              <a:cs typeface="Verdana" panose="020B0604030504040204" pitchFamily="34" charset="0"/>
            </a:endParaRPr>
          </a:p>
          <a:p>
            <a:pPr marL="342900" indent="-342900" fontAlgn="base">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Bij </a:t>
            </a:r>
            <a:r>
              <a:rPr lang="nl-NL" sz="2400" dirty="0">
                <a:latin typeface="+mj-lt"/>
                <a:ea typeface="Verdana" panose="020B0604030504040204" pitchFamily="34" charset="0"/>
                <a:cs typeface="Verdana" panose="020B0604030504040204" pitchFamily="34" charset="0"/>
              </a:rPr>
              <a:t>een negatieve cashflow gaat er meer geld uit dan dat er binnenkomt, waardoor de uitvoering van project in gevaar komt</a:t>
            </a:r>
            <a:r>
              <a:rPr lang="nl-NL" sz="2400" dirty="0" smtClean="0">
                <a:latin typeface="+mj-lt"/>
                <a:ea typeface="Verdana" panose="020B0604030504040204" pitchFamily="34" charset="0"/>
                <a:cs typeface="Verdana" panose="020B0604030504040204" pitchFamily="34" charset="0"/>
              </a:rPr>
              <a:t>.</a:t>
            </a:r>
          </a:p>
          <a:p>
            <a:pPr fontAlgn="base"/>
            <a:endParaRPr lang="nl-NL" sz="240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endParaRPr lang="nl-NL" sz="2400" dirty="0">
              <a:latin typeface="+mj-lt"/>
            </a:endParaRPr>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2492990" cy="307777"/>
          </a:xfrm>
          <a:prstGeom prst="rect">
            <a:avLst/>
          </a:prstGeom>
        </p:spPr>
        <p:txBody>
          <a:bodyPr wrap="none">
            <a:spAutoFit/>
          </a:bodyPr>
          <a:lstStyle/>
          <a:p>
            <a:r>
              <a:rPr lang="nl-NL" sz="1400" b="1" dirty="0" smtClean="0"/>
              <a:t>6.	Project en exploitatie	</a:t>
            </a:r>
            <a:endParaRPr lang="nl-NL" sz="1400" dirty="0"/>
          </a:p>
        </p:txBody>
      </p:sp>
    </p:spTree>
    <p:extLst>
      <p:ext uri="{BB962C8B-B14F-4D97-AF65-F5344CB8AC3E}">
        <p14:creationId xmlns:p14="http://schemas.microsoft.com/office/powerpoint/2010/main" val="1657882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044913"/>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t>Cashflow</a:t>
            </a:r>
            <a:endParaRPr lang="nl-NL" b="1" dirty="0"/>
          </a:p>
        </p:txBody>
      </p:sp>
      <p:sp>
        <p:nvSpPr>
          <p:cNvPr id="7" name="Tekstvak 6"/>
          <p:cNvSpPr txBox="1"/>
          <p:nvPr/>
        </p:nvSpPr>
        <p:spPr>
          <a:xfrm>
            <a:off x="1419225" y="2285375"/>
            <a:ext cx="8505825" cy="4924425"/>
          </a:xfrm>
          <a:prstGeom prst="rect">
            <a:avLst/>
          </a:prstGeom>
          <a:noFill/>
        </p:spPr>
        <p:txBody>
          <a:bodyPr wrap="square" rtlCol="0">
            <a:spAutoFit/>
          </a:bodyPr>
          <a:lstStyle/>
          <a:p>
            <a:pPr marL="342900" indent="-342900" fontAlgn="base">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Vergelijk </a:t>
            </a:r>
            <a:r>
              <a:rPr lang="nl-NL" sz="2400" dirty="0">
                <a:latin typeface="+mj-lt"/>
                <a:ea typeface="Verdana" panose="020B0604030504040204" pitchFamily="34" charset="0"/>
                <a:cs typeface="Verdana" panose="020B0604030504040204" pitchFamily="34" charset="0"/>
              </a:rPr>
              <a:t>het eens met een huishouden. </a:t>
            </a:r>
            <a:endParaRPr lang="nl-NL" sz="2400" dirty="0" smtClean="0">
              <a:latin typeface="+mj-lt"/>
              <a:ea typeface="Verdana" panose="020B0604030504040204" pitchFamily="34" charset="0"/>
              <a:cs typeface="Verdana" panose="020B0604030504040204" pitchFamily="34" charset="0"/>
            </a:endParaRPr>
          </a:p>
          <a:p>
            <a:pPr marL="342900" indent="-342900" fontAlgn="base">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Als </a:t>
            </a:r>
            <a:r>
              <a:rPr lang="nl-NL" sz="2400" dirty="0">
                <a:latin typeface="+mj-lt"/>
                <a:ea typeface="Verdana" panose="020B0604030504040204" pitchFamily="34" charset="0"/>
                <a:cs typeface="Verdana" panose="020B0604030504040204" pitchFamily="34" charset="0"/>
              </a:rPr>
              <a:t>je aan het einde van de maand niet genoeg geld hebt om je boodschappen en hypotheek te betalen, </a:t>
            </a:r>
            <a:r>
              <a:rPr lang="nl-NL" sz="2400" dirty="0" smtClean="0">
                <a:latin typeface="+mj-lt"/>
                <a:ea typeface="Verdana" panose="020B0604030504040204" pitchFamily="34" charset="0"/>
                <a:cs typeface="Verdana" panose="020B0604030504040204" pitchFamily="34" charset="0"/>
              </a:rPr>
              <a:t>dan heb je te weinig geld = </a:t>
            </a:r>
            <a:r>
              <a:rPr lang="nl-NL" sz="2400" dirty="0">
                <a:latin typeface="+mj-lt"/>
                <a:ea typeface="Verdana" panose="020B0604030504040204" pitchFamily="34" charset="0"/>
                <a:cs typeface="Verdana" panose="020B0604030504040204" pitchFamily="34" charset="0"/>
              </a:rPr>
              <a:t>een negatieve cashflow. </a:t>
            </a:r>
            <a:endParaRPr lang="nl-NL" sz="2400" dirty="0" smtClean="0">
              <a:latin typeface="+mj-lt"/>
              <a:ea typeface="Verdana" panose="020B0604030504040204" pitchFamily="34" charset="0"/>
              <a:cs typeface="Verdana" panose="020B0604030504040204" pitchFamily="34" charset="0"/>
            </a:endParaRPr>
          </a:p>
          <a:p>
            <a:pPr marL="342900" indent="-342900" fontAlgn="base">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De </a:t>
            </a:r>
            <a:r>
              <a:rPr lang="nl-NL" sz="2400" dirty="0">
                <a:latin typeface="+mj-lt"/>
                <a:ea typeface="Verdana" panose="020B0604030504040204" pitchFamily="34" charset="0"/>
                <a:cs typeface="Verdana" panose="020B0604030504040204" pitchFamily="34" charset="0"/>
              </a:rPr>
              <a:t>uitgaven zijn groter dan de inkomsten, waardoor je moet lenen of je spaargeld moet opmaken. </a:t>
            </a:r>
            <a:endParaRPr lang="nl-NL" sz="2400" dirty="0" smtClean="0">
              <a:latin typeface="+mj-lt"/>
              <a:ea typeface="Verdana" panose="020B0604030504040204" pitchFamily="34" charset="0"/>
              <a:cs typeface="Verdana" panose="020B0604030504040204" pitchFamily="34" charset="0"/>
            </a:endParaRPr>
          </a:p>
          <a:p>
            <a:pPr marL="342900" indent="-342900" fontAlgn="base">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Als </a:t>
            </a:r>
            <a:r>
              <a:rPr lang="nl-NL" sz="2400" dirty="0">
                <a:latin typeface="+mj-lt"/>
                <a:ea typeface="Verdana" panose="020B0604030504040204" pitchFamily="34" charset="0"/>
                <a:cs typeface="Verdana" panose="020B0604030504040204" pitchFamily="34" charset="0"/>
              </a:rPr>
              <a:t>dit te lang duurt, gaat u failliet.</a:t>
            </a:r>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endParaRPr lang="nl-NL" sz="2400" dirty="0">
              <a:latin typeface="+mj-lt"/>
            </a:endParaRPr>
          </a:p>
          <a:p>
            <a:endParaRPr lang="nl-NL" sz="1000" dirty="0" smtClean="0"/>
          </a:p>
          <a:p>
            <a:endParaRPr lang="nl-NL" sz="1000" dirty="0" smtClean="0"/>
          </a:p>
          <a:p>
            <a:endParaRPr lang="nl-NL" sz="1000" dirty="0"/>
          </a:p>
          <a:p>
            <a:endParaRPr lang="nl-NL" sz="1000" dirty="0" smtClean="0"/>
          </a:p>
          <a:p>
            <a:endParaRPr lang="nl-NL" sz="1000"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2492990" cy="307777"/>
          </a:xfrm>
          <a:prstGeom prst="rect">
            <a:avLst/>
          </a:prstGeom>
        </p:spPr>
        <p:txBody>
          <a:bodyPr wrap="none">
            <a:spAutoFit/>
          </a:bodyPr>
          <a:lstStyle/>
          <a:p>
            <a:r>
              <a:rPr lang="nl-NL" sz="1400" b="1" dirty="0" smtClean="0"/>
              <a:t>6.	Project en exploitatie	</a:t>
            </a:r>
            <a:endParaRPr lang="nl-NL" sz="1400" dirty="0"/>
          </a:p>
        </p:txBody>
      </p:sp>
    </p:spTree>
    <p:extLst>
      <p:ext uri="{BB962C8B-B14F-4D97-AF65-F5344CB8AC3E}">
        <p14:creationId xmlns:p14="http://schemas.microsoft.com/office/powerpoint/2010/main" val="180218704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044913"/>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a:t>Hoe zit dat bij een </a:t>
            </a:r>
            <a:r>
              <a:rPr lang="nl-NL" dirty="0" smtClean="0"/>
              <a:t>project?</a:t>
            </a:r>
            <a:endParaRPr lang="nl-NL" b="1" dirty="0"/>
          </a:p>
        </p:txBody>
      </p:sp>
      <p:sp>
        <p:nvSpPr>
          <p:cNvPr id="7" name="Tekstvak 6"/>
          <p:cNvSpPr txBox="1"/>
          <p:nvPr/>
        </p:nvSpPr>
        <p:spPr>
          <a:xfrm>
            <a:off x="1419225" y="2285375"/>
            <a:ext cx="8505825" cy="5262979"/>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De meeste fondsen financieren na afloop van het project dat betekent dat er geen geld op de bank staat. </a:t>
            </a:r>
          </a:p>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Je beschikt louter over toezeggingen en geen positieve cashflow.</a:t>
            </a:r>
          </a:p>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De meeste leveranciers willen hun factuur graag snel betaald zien.</a:t>
            </a:r>
          </a:p>
          <a:p>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2492990" cy="307777"/>
          </a:xfrm>
          <a:prstGeom prst="rect">
            <a:avLst/>
          </a:prstGeom>
        </p:spPr>
        <p:txBody>
          <a:bodyPr wrap="none">
            <a:spAutoFit/>
          </a:bodyPr>
          <a:lstStyle/>
          <a:p>
            <a:r>
              <a:rPr lang="nl-NL" sz="1400" b="1" dirty="0" smtClean="0"/>
              <a:t>6.	Project en exploitatie	</a:t>
            </a:r>
            <a:endParaRPr lang="nl-NL" sz="1400" dirty="0"/>
          </a:p>
        </p:txBody>
      </p:sp>
    </p:spTree>
    <p:extLst>
      <p:ext uri="{BB962C8B-B14F-4D97-AF65-F5344CB8AC3E}">
        <p14:creationId xmlns:p14="http://schemas.microsoft.com/office/powerpoint/2010/main" val="74936895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044913"/>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a:ea typeface="Verdana" panose="020B0604030504040204" pitchFamily="34" charset="0"/>
                <a:cs typeface="Verdana" panose="020B0604030504040204" pitchFamily="34" charset="0"/>
              </a:rPr>
              <a:t>Oplossingen</a:t>
            </a:r>
            <a:endParaRPr lang="nl-NL" b="1" dirty="0"/>
          </a:p>
        </p:txBody>
      </p:sp>
      <p:sp>
        <p:nvSpPr>
          <p:cNvPr id="7" name="Tekstvak 6"/>
          <p:cNvSpPr txBox="1"/>
          <p:nvPr/>
        </p:nvSpPr>
        <p:spPr>
          <a:xfrm>
            <a:off x="1419225" y="2285375"/>
            <a:ext cx="8505825" cy="6740307"/>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Je kunt een fonds vragen om een gedeelte van de toezegging alvast over te maken dat voorkomt een cash flow probleem.</a:t>
            </a:r>
          </a:p>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Je kunt bij het aannemen van de opdracht met de opdrachtgever afspreken dat de opdrachtgever tijdelijk als bank te functioneert.</a:t>
            </a:r>
          </a:p>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De opdrachtgever betaald de binnenkomende rekeningen om het project te realiseren. </a:t>
            </a:r>
          </a:p>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De schuld loopt op en heeft aan het einde zijn maximum bereikt. </a:t>
            </a:r>
          </a:p>
          <a:p>
            <a:pPr marL="342900" indent="-342900">
              <a:buFont typeface="Arial" panose="020B0604020202020204" pitchFamily="34" charset="0"/>
              <a:buChar char="•"/>
            </a:pPr>
            <a:r>
              <a:rPr lang="nl-NL" sz="2400" dirty="0" smtClean="0">
                <a:latin typeface="+mj-lt"/>
                <a:ea typeface="Verdana" panose="020B0604030504040204" pitchFamily="34" charset="0"/>
                <a:cs typeface="Verdana" panose="020B0604030504040204" pitchFamily="34" charset="0"/>
              </a:rPr>
              <a:t>Het project is gerealiseerd en de toegezegde gelden komen binnen en je boekt dat geld over naar je opdrachtgever.</a:t>
            </a:r>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2492990" cy="307777"/>
          </a:xfrm>
          <a:prstGeom prst="rect">
            <a:avLst/>
          </a:prstGeom>
        </p:spPr>
        <p:txBody>
          <a:bodyPr wrap="none">
            <a:spAutoFit/>
          </a:bodyPr>
          <a:lstStyle/>
          <a:p>
            <a:r>
              <a:rPr lang="nl-NL" sz="1400" b="1" dirty="0" smtClean="0"/>
              <a:t>6.	Project en exploitatie	</a:t>
            </a:r>
            <a:endParaRPr lang="nl-NL" sz="1400" dirty="0"/>
          </a:p>
        </p:txBody>
      </p:sp>
    </p:spTree>
    <p:extLst>
      <p:ext uri="{BB962C8B-B14F-4D97-AF65-F5344CB8AC3E}">
        <p14:creationId xmlns:p14="http://schemas.microsoft.com/office/powerpoint/2010/main" val="43620654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044913"/>
            <a:ext cx="9430483"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a:t>Het geld komt binnen en dan……</a:t>
            </a:r>
            <a:endParaRPr lang="nl-NL" b="1" dirty="0"/>
          </a:p>
        </p:txBody>
      </p:sp>
      <p:sp>
        <p:nvSpPr>
          <p:cNvPr id="7" name="Tekstvak 6"/>
          <p:cNvSpPr txBox="1"/>
          <p:nvPr/>
        </p:nvSpPr>
        <p:spPr>
          <a:xfrm>
            <a:off x="1419225" y="2285375"/>
            <a:ext cx="8505825" cy="6740307"/>
          </a:xfrm>
          <a:prstGeom prst="rect">
            <a:avLst/>
          </a:prstGeom>
          <a:noFill/>
        </p:spPr>
        <p:txBody>
          <a:bodyPr wrap="square" rtlCol="0">
            <a:spAutoFit/>
          </a:bodyPr>
          <a:lstStyle/>
          <a:p>
            <a:pPr marL="342900" indent="-342900">
              <a:buFont typeface="Arial" panose="020B0604020202020204" pitchFamily="34" charset="0"/>
              <a:buChar char="•"/>
            </a:pPr>
            <a:r>
              <a:rPr lang="nl-NL" sz="2400" dirty="0"/>
              <a:t>Fondsen vragen bij de aanvraag meestal op welke rekening ze een bijdrage kunnen storten.</a:t>
            </a:r>
          </a:p>
          <a:p>
            <a:pPr marL="342900" indent="-342900">
              <a:buFont typeface="Arial" panose="020B0604020202020204" pitchFamily="34" charset="0"/>
              <a:buChar char="•"/>
            </a:pPr>
            <a:r>
              <a:rPr lang="nl-NL" sz="2400" dirty="0"/>
              <a:t>Het is gebruikelijk dat een project ondergebracht wordt bij een vereniging of stichting. </a:t>
            </a:r>
            <a:endParaRPr lang="nl-NL" sz="2400" dirty="0" smtClean="0"/>
          </a:p>
          <a:p>
            <a:pPr marL="342900" indent="-342900">
              <a:buFont typeface="Arial" panose="020B0604020202020204" pitchFamily="34" charset="0"/>
              <a:buChar char="•"/>
            </a:pPr>
            <a:r>
              <a:rPr lang="nl-NL" sz="2400" dirty="0" smtClean="0"/>
              <a:t>We </a:t>
            </a:r>
            <a:r>
              <a:rPr lang="nl-NL" sz="2400" dirty="0"/>
              <a:t>noemen dat ook wel een juridische </a:t>
            </a:r>
            <a:r>
              <a:rPr lang="nl-NL" sz="2400" dirty="0" smtClean="0"/>
              <a:t>entiteit.</a:t>
            </a:r>
          </a:p>
          <a:p>
            <a:pPr marL="342900" indent="-342900">
              <a:buFont typeface="Arial" panose="020B0604020202020204" pitchFamily="34" charset="0"/>
              <a:buChar char="•"/>
            </a:pPr>
            <a:r>
              <a:rPr lang="nl-NL" sz="2400" dirty="0"/>
              <a:t>Een juridische entiteit is een bedrijf, overheidsorgaan, afdeling, liefdadigheidsinstelling, individu of </a:t>
            </a:r>
            <a:r>
              <a:rPr lang="nl-NL" sz="2400" dirty="0" smtClean="0"/>
              <a:t>instituut, vereniging of stichting </a:t>
            </a:r>
            <a:r>
              <a:rPr lang="nl-NL" sz="2400" dirty="0"/>
              <a:t>met rechtspersoonlijkheid voor de wet. </a:t>
            </a:r>
            <a:endParaRPr lang="nl-NL" sz="2400" dirty="0" smtClean="0"/>
          </a:p>
          <a:p>
            <a:pPr marL="342900" indent="-342900">
              <a:buFont typeface="Arial" panose="020B0604020202020204" pitchFamily="34" charset="0"/>
              <a:buChar char="•"/>
            </a:pPr>
            <a:r>
              <a:rPr lang="nl-NL" sz="2400" dirty="0" smtClean="0"/>
              <a:t>Een </a:t>
            </a:r>
            <a:r>
              <a:rPr lang="nl-NL" sz="2400" dirty="0"/>
              <a:t>juridische entiteit kan overeenkomsten of contracten </a:t>
            </a:r>
            <a:r>
              <a:rPr lang="nl-NL" sz="2400" dirty="0" smtClean="0"/>
              <a:t>aangaan, dus ook een bankrekening openen.</a:t>
            </a:r>
            <a:endParaRPr lang="nl-NL" sz="2400" dirty="0"/>
          </a:p>
          <a:p>
            <a:pPr marL="342900" indent="-342900">
              <a:buFont typeface="Arial" panose="020B0604020202020204" pitchFamily="34" charset="0"/>
              <a:buChar char="•"/>
            </a:pP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2492990" cy="307777"/>
          </a:xfrm>
          <a:prstGeom prst="rect">
            <a:avLst/>
          </a:prstGeom>
        </p:spPr>
        <p:txBody>
          <a:bodyPr wrap="none">
            <a:spAutoFit/>
          </a:bodyPr>
          <a:lstStyle/>
          <a:p>
            <a:r>
              <a:rPr lang="nl-NL" sz="1400" b="1" dirty="0" smtClean="0"/>
              <a:t>6.	Project en exploitatie	</a:t>
            </a:r>
            <a:endParaRPr lang="nl-NL" sz="1400" dirty="0"/>
          </a:p>
        </p:txBody>
      </p:sp>
    </p:spTree>
    <p:extLst>
      <p:ext uri="{BB962C8B-B14F-4D97-AF65-F5344CB8AC3E}">
        <p14:creationId xmlns:p14="http://schemas.microsoft.com/office/powerpoint/2010/main" val="29151954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1044913"/>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a:t>Wil je een vereniging of stichting </a:t>
            </a:r>
            <a:r>
              <a:rPr lang="nl-NL" dirty="0" smtClean="0"/>
              <a:t>oprichten?</a:t>
            </a:r>
            <a:endParaRPr lang="nl-NL" b="1" dirty="0"/>
          </a:p>
        </p:txBody>
      </p:sp>
      <p:sp>
        <p:nvSpPr>
          <p:cNvPr id="7" name="Tekstvak 6"/>
          <p:cNvSpPr txBox="1"/>
          <p:nvPr/>
        </p:nvSpPr>
        <p:spPr>
          <a:xfrm>
            <a:off x="1419225" y="2848085"/>
            <a:ext cx="8505825" cy="3416320"/>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t>Kijk </a:t>
            </a:r>
            <a:r>
              <a:rPr lang="nl-NL" sz="2400" dirty="0"/>
              <a:t>dan op de website van de kamer van </a:t>
            </a:r>
            <a:r>
              <a:rPr lang="nl-NL" sz="2400" dirty="0" smtClean="0"/>
              <a:t>koophandel.</a:t>
            </a:r>
          </a:p>
          <a:p>
            <a:pPr marL="342900" indent="-342900">
              <a:buFont typeface="Arial" panose="020B0604020202020204" pitchFamily="34" charset="0"/>
              <a:buChar char="•"/>
            </a:pPr>
            <a:r>
              <a:rPr lang="nl-NL" sz="2400" dirty="0" smtClean="0"/>
              <a:t>Of vraag </a:t>
            </a:r>
            <a:r>
              <a:rPr lang="nl-NL" sz="2400" dirty="0"/>
              <a:t>een notaris in de buurt om advies.</a:t>
            </a:r>
            <a:endParaRPr lang="nl-NL" sz="2400" dirty="0" smtClean="0">
              <a:latin typeface="+mj-lt"/>
            </a:endParaRPr>
          </a:p>
          <a:p>
            <a:pPr marL="342900" indent="-342900">
              <a:buFont typeface="Arial" panose="020B0604020202020204" pitchFamily="34" charset="0"/>
              <a:buChar char="•"/>
            </a:pPr>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2492990" cy="307777"/>
          </a:xfrm>
          <a:prstGeom prst="rect">
            <a:avLst/>
          </a:prstGeom>
        </p:spPr>
        <p:txBody>
          <a:bodyPr wrap="none">
            <a:spAutoFit/>
          </a:bodyPr>
          <a:lstStyle/>
          <a:p>
            <a:r>
              <a:rPr lang="nl-NL" sz="1400" b="1" dirty="0" smtClean="0"/>
              <a:t>6.	Project en exploitatie	</a:t>
            </a:r>
            <a:endParaRPr lang="nl-NL" sz="1400" dirty="0"/>
          </a:p>
        </p:txBody>
      </p:sp>
    </p:spTree>
    <p:extLst>
      <p:ext uri="{BB962C8B-B14F-4D97-AF65-F5344CB8AC3E}">
        <p14:creationId xmlns:p14="http://schemas.microsoft.com/office/powerpoint/2010/main" val="137903887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232573" y="2427022"/>
            <a:ext cx="10772775" cy="1658198"/>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8800" kern="1200" spc="-120" baseline="0">
                <a:solidFill>
                  <a:srgbClr val="FFFFFF"/>
                </a:solidFill>
                <a:latin typeface="+mj-lt"/>
                <a:ea typeface="+mj-ea"/>
                <a:cs typeface="+mj-cs"/>
              </a:defRPr>
            </a:lvl1pPr>
          </a:lstStyle>
          <a:p>
            <a:r>
              <a:rPr lang="nl-NL" b="1" i="1" dirty="0" smtClean="0">
                <a:solidFill>
                  <a:srgbClr val="FF0066"/>
                </a:solidFill>
              </a:rPr>
              <a:t>TIPS</a:t>
            </a:r>
            <a:endParaRPr lang="nl-NL" b="1" i="1" dirty="0">
              <a:solidFill>
                <a:srgbClr val="FF0066"/>
              </a:solidFill>
            </a:endParaRPr>
          </a:p>
        </p:txBody>
      </p:sp>
      <p:pic>
        <p:nvPicPr>
          <p:cNvPr id="6" name="Picture 2" descr="Logo-Gemeente-Tynaarlo-2283x10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4790532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txBox="1">
            <a:spLocks/>
          </p:cNvSpPr>
          <p:nvPr/>
        </p:nvSpPr>
        <p:spPr>
          <a:xfrm>
            <a:off x="1419225" y="604511"/>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a:solidFill>
                  <a:srgbClr val="FF0066"/>
                </a:solidFill>
              </a:rPr>
              <a:t>Online communicatie</a:t>
            </a:r>
            <a:endParaRPr lang="nl-NL" b="1" dirty="0">
              <a:solidFill>
                <a:srgbClr val="FF0066"/>
              </a:solidFill>
            </a:endParaRPr>
          </a:p>
        </p:txBody>
      </p:sp>
      <p:sp>
        <p:nvSpPr>
          <p:cNvPr id="2" name="Rechthoek 1"/>
          <p:cNvSpPr/>
          <p:nvPr/>
        </p:nvSpPr>
        <p:spPr>
          <a:xfrm>
            <a:off x="1419225" y="1814206"/>
            <a:ext cx="11185070" cy="6555641"/>
          </a:xfrm>
          <a:prstGeom prst="rect">
            <a:avLst/>
          </a:prstGeom>
        </p:spPr>
        <p:txBody>
          <a:bodyPr wrap="square">
            <a:spAutoFit/>
          </a:bodyPr>
          <a:lstStyle/>
          <a:p>
            <a:pPr marL="285750" indent="-285750">
              <a:buFont typeface="Arial" panose="020B0604020202020204" pitchFamily="34" charset="0"/>
              <a:buChar char="•"/>
            </a:pPr>
            <a:r>
              <a:rPr lang="nl-NL" sz="1700" dirty="0" smtClean="0"/>
              <a:t>Website		Je </a:t>
            </a:r>
            <a:r>
              <a:rPr lang="nl-NL" sz="1700" dirty="0"/>
              <a:t>informeert over het project, bent digitaal bereikbaar, kunt nieuwe contacten leggen. </a:t>
            </a:r>
            <a:endParaRPr lang="nl-NL" sz="1700" dirty="0" smtClean="0"/>
          </a:p>
          <a:p>
            <a:endParaRPr lang="nl-NL" sz="1700" dirty="0"/>
          </a:p>
          <a:p>
            <a:pPr marL="285750" lvl="0" indent="-285750">
              <a:buFont typeface="Arial" panose="020B0604020202020204" pitchFamily="34" charset="0"/>
              <a:buChar char="•"/>
            </a:pPr>
            <a:r>
              <a:rPr lang="nl-NL" sz="1700" dirty="0" err="1"/>
              <a:t>Social</a:t>
            </a:r>
            <a:r>
              <a:rPr lang="nl-NL" sz="1700" dirty="0"/>
              <a:t> </a:t>
            </a:r>
            <a:r>
              <a:rPr lang="nl-NL" sz="1700" dirty="0" smtClean="0"/>
              <a:t>media	Veel </a:t>
            </a:r>
            <a:r>
              <a:rPr lang="nl-NL" sz="1700" dirty="0"/>
              <a:t>bereik, het is wel belangrijk dat je je richt tot de goede doelgroep. </a:t>
            </a:r>
            <a:endParaRPr lang="nl-NL" sz="1700" dirty="0" smtClean="0"/>
          </a:p>
          <a:p>
            <a:pPr lvl="0"/>
            <a:r>
              <a:rPr lang="nl-NL" sz="1700" dirty="0"/>
              <a:t>	</a:t>
            </a:r>
            <a:r>
              <a:rPr lang="nl-NL" sz="1700" dirty="0" smtClean="0"/>
              <a:t>			</a:t>
            </a:r>
            <a:r>
              <a:rPr lang="en-US" sz="1700" dirty="0" smtClean="0"/>
              <a:t>Twitter, LinkedIn, Facebook, YouTube</a:t>
            </a:r>
            <a:r>
              <a:rPr lang="en-US" sz="1700" dirty="0"/>
              <a:t>, Wikipedia, Google, Myspace, Flickr, </a:t>
            </a:r>
            <a:r>
              <a:rPr lang="en-US" sz="1700" dirty="0" smtClean="0"/>
              <a:t>etc.</a:t>
            </a:r>
          </a:p>
          <a:p>
            <a:pPr lvl="0"/>
            <a:endParaRPr lang="en-US" sz="1700" dirty="0" smtClean="0"/>
          </a:p>
          <a:p>
            <a:pPr marL="285750" lvl="0" indent="-285750">
              <a:buFont typeface="Arial" panose="020B0604020202020204" pitchFamily="34" charset="0"/>
              <a:buChar char="•"/>
            </a:pPr>
            <a:r>
              <a:rPr lang="nl-NL" sz="1700" dirty="0" smtClean="0"/>
              <a:t>Een blog		Een </a:t>
            </a:r>
            <a:r>
              <a:rPr lang="nl-NL" sz="1700" dirty="0"/>
              <a:t>persoonlijk </a:t>
            </a:r>
            <a:r>
              <a:rPr lang="nl-NL" sz="1700" dirty="0" smtClean="0"/>
              <a:t>stukje (relevante) </a:t>
            </a:r>
            <a:r>
              <a:rPr lang="nl-NL" sz="1700" dirty="0"/>
              <a:t>tekst dat je plaatst op een website. </a:t>
            </a:r>
            <a:endParaRPr lang="nl-NL" sz="1700" dirty="0" smtClean="0"/>
          </a:p>
          <a:p>
            <a:pPr lvl="0"/>
            <a:r>
              <a:rPr lang="nl-NL" sz="1700" dirty="0"/>
              <a:t>	</a:t>
            </a:r>
            <a:r>
              <a:rPr lang="nl-NL" sz="1700" dirty="0" smtClean="0"/>
              <a:t>			Tip</a:t>
            </a:r>
            <a:r>
              <a:rPr lang="nl-NL" sz="1700" dirty="0"/>
              <a:t>: G</a:t>
            </a:r>
            <a:r>
              <a:rPr lang="nl-NL" sz="1700" dirty="0" smtClean="0"/>
              <a:t>ebruik ≥ 300 tekens. </a:t>
            </a:r>
            <a:r>
              <a:rPr lang="nl-NL" sz="1700" dirty="0"/>
              <a:t>Google kan op deze manier de pagina beter indexeren. </a:t>
            </a:r>
            <a:endParaRPr lang="nl-NL" sz="1700" dirty="0" smtClean="0"/>
          </a:p>
          <a:p>
            <a:pPr lvl="0"/>
            <a:endParaRPr lang="nl-NL" sz="1700" dirty="0"/>
          </a:p>
          <a:p>
            <a:pPr marL="285750" lvl="0" indent="-285750">
              <a:buFont typeface="Arial" panose="020B0604020202020204" pitchFamily="34" charset="0"/>
              <a:buChar char="•"/>
            </a:pPr>
            <a:r>
              <a:rPr lang="nl-NL" sz="1700" dirty="0" smtClean="0"/>
              <a:t>Een vlog		De </a:t>
            </a:r>
            <a:r>
              <a:rPr lang="nl-NL" sz="1700" dirty="0"/>
              <a:t>filmvariant op een </a:t>
            </a:r>
            <a:r>
              <a:rPr lang="nl-NL" sz="1700" dirty="0" smtClean="0"/>
              <a:t>blog. Een </a:t>
            </a:r>
            <a:r>
              <a:rPr lang="nl-NL" sz="1700" dirty="0"/>
              <a:t>leuk, kort en informatief filmpje</a:t>
            </a:r>
            <a:r>
              <a:rPr lang="nl-NL" sz="1700" dirty="0" smtClean="0"/>
              <a:t>.</a:t>
            </a:r>
          </a:p>
          <a:p>
            <a:pPr marL="285750" lvl="0" indent="-285750">
              <a:buFont typeface="Arial" panose="020B0604020202020204" pitchFamily="34" charset="0"/>
              <a:buChar char="•"/>
            </a:pPr>
            <a:endParaRPr lang="nl-NL" sz="1700" dirty="0"/>
          </a:p>
          <a:p>
            <a:pPr marL="285750" lvl="0" indent="-285750">
              <a:buFont typeface="Arial" panose="020B0604020202020204" pitchFamily="34" charset="0"/>
              <a:buChar char="•"/>
            </a:pPr>
            <a:r>
              <a:rPr lang="nl-NL" sz="1700" dirty="0" smtClean="0"/>
              <a:t>Een video		uitgebreide vlog, een mogelijkheid </a:t>
            </a:r>
            <a:r>
              <a:rPr lang="nl-NL" sz="1700" dirty="0"/>
              <a:t>om uitgebreider uitleg te geven over het project</a:t>
            </a:r>
            <a:r>
              <a:rPr lang="nl-NL" sz="1700" dirty="0" smtClean="0"/>
              <a:t>.</a:t>
            </a:r>
          </a:p>
          <a:p>
            <a:pPr marL="285750" lvl="0" indent="-285750">
              <a:buFont typeface="Arial" panose="020B0604020202020204" pitchFamily="34" charset="0"/>
              <a:buChar char="•"/>
            </a:pPr>
            <a:endParaRPr lang="nl-NL" sz="1700" dirty="0"/>
          </a:p>
          <a:p>
            <a:pPr marL="285750" lvl="0" indent="-285750">
              <a:buFont typeface="Arial" panose="020B0604020202020204" pitchFamily="34" charset="0"/>
              <a:buChar char="•"/>
            </a:pPr>
            <a:r>
              <a:rPr lang="nl-NL" sz="1700" dirty="0"/>
              <a:t>Een </a:t>
            </a:r>
            <a:r>
              <a:rPr lang="nl-NL" sz="1700" dirty="0" err="1" smtClean="0"/>
              <a:t>infographic</a:t>
            </a:r>
            <a:r>
              <a:rPr lang="nl-NL" sz="1700" dirty="0" smtClean="0"/>
              <a:t>	Een </a:t>
            </a:r>
            <a:r>
              <a:rPr lang="nl-NL" sz="1700" dirty="0"/>
              <a:t>tekening met uitleg (tekst) waar de feiten worden opgesomd. </a:t>
            </a:r>
            <a:endParaRPr lang="nl-NL" sz="1700" dirty="0" smtClean="0"/>
          </a:p>
          <a:p>
            <a:pPr lvl="0"/>
            <a:r>
              <a:rPr lang="nl-NL" sz="1700" dirty="0"/>
              <a:t>	</a:t>
            </a:r>
            <a:r>
              <a:rPr lang="nl-NL" sz="1700" dirty="0" smtClean="0"/>
              <a:t>			In </a:t>
            </a:r>
            <a:r>
              <a:rPr lang="nl-NL" sz="1700" dirty="0"/>
              <a:t>één oogopslag begrijpt de bezoeker de informatie welke relevant is voor hem of haar</a:t>
            </a:r>
            <a:r>
              <a:rPr lang="nl-NL" sz="1700" dirty="0" smtClean="0"/>
              <a:t>.</a:t>
            </a:r>
          </a:p>
          <a:p>
            <a:pPr lvl="0"/>
            <a:endParaRPr lang="nl-NL" sz="1700" dirty="0"/>
          </a:p>
          <a:p>
            <a:pPr marL="285750" lvl="0" indent="-285750">
              <a:buFont typeface="Arial" panose="020B0604020202020204" pitchFamily="34" charset="0"/>
              <a:buChar char="•"/>
            </a:pPr>
            <a:r>
              <a:rPr lang="nl-NL" sz="1700" dirty="0" smtClean="0"/>
              <a:t>E-mailing		Informatie verspreiden via een E-mail. Om geen </a:t>
            </a:r>
            <a:r>
              <a:rPr lang="nl-NL" sz="1700" dirty="0"/>
              <a:t>spam te verspreiden, is </a:t>
            </a:r>
            <a:r>
              <a:rPr lang="nl-NL" sz="1700" dirty="0" smtClean="0"/>
              <a:t>het</a:t>
            </a:r>
          </a:p>
          <a:p>
            <a:pPr lvl="0"/>
            <a:r>
              <a:rPr lang="nl-NL" sz="1700" dirty="0" smtClean="0"/>
              <a:t>				belangrijk </a:t>
            </a:r>
            <a:r>
              <a:rPr lang="nl-NL" sz="1700" dirty="0"/>
              <a:t>om een aantal regels in acht te </a:t>
            </a:r>
            <a:r>
              <a:rPr lang="nl-NL" sz="1700" dirty="0" smtClean="0"/>
              <a:t>nemen, o.a</a:t>
            </a:r>
            <a:r>
              <a:rPr lang="nl-NL" sz="1700" dirty="0"/>
              <a:t>. De identiteit van de zender </a:t>
            </a:r>
            <a:r>
              <a:rPr lang="nl-NL" sz="1700" dirty="0" smtClean="0"/>
              <a:t>is</a:t>
            </a:r>
          </a:p>
          <a:p>
            <a:pPr lvl="0"/>
            <a:r>
              <a:rPr lang="nl-NL" sz="1700" dirty="0" smtClean="0"/>
              <a:t>				zichtbaar</a:t>
            </a:r>
            <a:r>
              <a:rPr lang="nl-NL" sz="1700" dirty="0"/>
              <a:t>, de ontvanger geeft toestemming en kan zich altijd afmelden</a:t>
            </a:r>
            <a:r>
              <a:rPr lang="nl-NL" sz="1700" dirty="0" smtClean="0"/>
              <a:t>.</a:t>
            </a:r>
            <a:endParaRPr lang="nl-NL" sz="1700" dirty="0"/>
          </a:p>
          <a:p>
            <a:endParaRPr lang="nl-NL" sz="2400" dirty="0" smtClean="0"/>
          </a:p>
          <a:p>
            <a:endParaRPr lang="nl-NL" sz="2400" dirty="0" smtClean="0"/>
          </a:p>
          <a:p>
            <a:pPr lvl="0" defTabSz="914400" eaLnBrk="0" fontAlgn="base" hangingPunct="0">
              <a:spcBef>
                <a:spcPct val="0"/>
              </a:spcBef>
              <a:spcAft>
                <a:spcPct val="0"/>
              </a:spcAft>
            </a:pPr>
            <a:endParaRPr lang="nl-NL" sz="2400" dirty="0" smtClean="0"/>
          </a:p>
          <a:p>
            <a:endParaRPr lang="nl-NL" sz="2400" dirty="0"/>
          </a:p>
          <a:p>
            <a:endParaRPr lang="nl-NL" dirty="0"/>
          </a:p>
        </p:txBody>
      </p:sp>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26244746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6" y="886646"/>
            <a:ext cx="11952520"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Checklist: Onderzoek haalbaarheid</a:t>
            </a:r>
            <a:endParaRPr lang="nl-NL" b="1" dirty="0">
              <a:solidFill>
                <a:srgbClr val="FF0066"/>
              </a:solidFill>
            </a:endParaRPr>
          </a:p>
        </p:txBody>
      </p:sp>
      <p:sp>
        <p:nvSpPr>
          <p:cNvPr id="7" name="Tekstvak 6"/>
          <p:cNvSpPr txBox="1"/>
          <p:nvPr/>
        </p:nvSpPr>
        <p:spPr>
          <a:xfrm>
            <a:off x="1419226" y="1986432"/>
            <a:ext cx="8181975" cy="4524315"/>
          </a:xfrm>
          <a:prstGeom prst="rect">
            <a:avLst/>
          </a:prstGeom>
          <a:noFill/>
        </p:spPr>
        <p:txBody>
          <a:bodyPr wrap="square" numCol="1" rtlCol="0">
            <a:spAutoFit/>
          </a:bodyPr>
          <a:lstStyle/>
          <a:p>
            <a:pPr marL="342900" indent="-342900">
              <a:buFont typeface="Arial" panose="020B0604020202020204" pitchFamily="34" charset="0"/>
              <a:buChar char="•"/>
            </a:pPr>
            <a:r>
              <a:rPr lang="nl-NL" sz="2400" dirty="0" smtClean="0">
                <a:latin typeface="+mj-lt"/>
              </a:rPr>
              <a:t>Hoe </a:t>
            </a:r>
            <a:r>
              <a:rPr lang="nl-NL" sz="2400" dirty="0">
                <a:latin typeface="+mj-lt"/>
              </a:rPr>
              <a:t>is het idee ontstaan? Bij wie, wanneer, </a:t>
            </a:r>
            <a:r>
              <a:rPr lang="nl-NL" sz="2400" dirty="0" smtClean="0">
                <a:latin typeface="+mj-lt"/>
              </a:rPr>
              <a:t>waar?</a:t>
            </a:r>
          </a:p>
          <a:p>
            <a:pPr marL="342900" indent="-342900">
              <a:buFont typeface="Arial" panose="020B0604020202020204" pitchFamily="34" charset="0"/>
              <a:buChar char="•"/>
            </a:pPr>
            <a:r>
              <a:rPr lang="nl-NL" sz="2400" dirty="0" smtClean="0">
                <a:latin typeface="+mj-lt"/>
              </a:rPr>
              <a:t>Past </a:t>
            </a:r>
            <a:r>
              <a:rPr lang="nl-NL" sz="2400" dirty="0">
                <a:latin typeface="+mj-lt"/>
              </a:rPr>
              <a:t>het project bij ons? Bij visie, taken, doelen of andere </a:t>
            </a:r>
            <a:r>
              <a:rPr lang="nl-NL" sz="2400" dirty="0" smtClean="0">
                <a:latin typeface="+mj-lt"/>
              </a:rPr>
              <a:t>projecten?</a:t>
            </a:r>
          </a:p>
          <a:p>
            <a:pPr marL="342900" indent="-342900">
              <a:buFont typeface="Arial" panose="020B0604020202020204" pitchFamily="34" charset="0"/>
              <a:buChar char="•"/>
            </a:pPr>
            <a:r>
              <a:rPr lang="nl-NL" sz="2400" dirty="0" smtClean="0">
                <a:latin typeface="+mj-lt"/>
              </a:rPr>
              <a:t>Voeren </a:t>
            </a:r>
            <a:r>
              <a:rPr lang="nl-NL" sz="2400" dirty="0">
                <a:latin typeface="+mj-lt"/>
              </a:rPr>
              <a:t>anderen vergelijkbare projecten uit? Waarom kunnen wij het beter? Zijn er goede voorbeelden waar we van kunnen </a:t>
            </a:r>
            <a:r>
              <a:rPr lang="nl-NL" sz="2400" dirty="0" smtClean="0">
                <a:latin typeface="+mj-lt"/>
              </a:rPr>
              <a:t>leren?</a:t>
            </a:r>
          </a:p>
          <a:p>
            <a:pPr marL="342900" indent="-342900">
              <a:buFont typeface="Arial" panose="020B0604020202020204" pitchFamily="34" charset="0"/>
              <a:buChar char="•"/>
            </a:pPr>
            <a:r>
              <a:rPr lang="nl-NL" sz="2400" dirty="0" smtClean="0">
                <a:latin typeface="+mj-lt"/>
              </a:rPr>
              <a:t>Is </a:t>
            </a:r>
            <a:r>
              <a:rPr lang="nl-NL" sz="2400" dirty="0">
                <a:latin typeface="+mj-lt"/>
              </a:rPr>
              <a:t>er draagvlak voor het project? Waarom wel? Waarom </a:t>
            </a:r>
            <a:r>
              <a:rPr lang="nl-NL" sz="2400" dirty="0" smtClean="0">
                <a:latin typeface="+mj-lt"/>
              </a:rPr>
              <a:t>niet?</a:t>
            </a:r>
          </a:p>
          <a:p>
            <a:pPr marL="342900" indent="-342900">
              <a:buFont typeface="Arial" panose="020B0604020202020204" pitchFamily="34" charset="0"/>
              <a:buChar char="•"/>
            </a:pPr>
            <a:r>
              <a:rPr lang="nl-NL" sz="2400" dirty="0" smtClean="0"/>
              <a:t>Wat </a:t>
            </a:r>
            <a:r>
              <a:rPr lang="nl-NL" sz="2400" dirty="0"/>
              <a:t>levert een eerste inschatting van tijd, middelen en geld </a:t>
            </a:r>
            <a:r>
              <a:rPr lang="nl-NL" sz="2400" dirty="0" smtClean="0"/>
              <a:t>op?</a:t>
            </a:r>
          </a:p>
          <a:p>
            <a:pPr marL="342900" indent="-342900">
              <a:buFont typeface="Arial" panose="020B0604020202020204" pitchFamily="34" charset="0"/>
              <a:buChar char="•"/>
            </a:pPr>
            <a:r>
              <a:rPr lang="nl-NL" sz="2400" dirty="0" smtClean="0"/>
              <a:t>Wat </a:t>
            </a:r>
            <a:r>
              <a:rPr lang="nl-NL" sz="2400" dirty="0"/>
              <a:t>zegt een SWOT-analyse over kansen en bedreigingen</a:t>
            </a:r>
            <a:r>
              <a:rPr lang="nl-NL" sz="2400" dirty="0" smtClean="0"/>
              <a:t>?</a:t>
            </a:r>
          </a:p>
          <a:p>
            <a:pPr marL="342900" indent="-342900">
              <a:buFont typeface="Arial" panose="020B0604020202020204" pitchFamily="34" charset="0"/>
              <a:buChar char="•"/>
            </a:pPr>
            <a:r>
              <a:rPr lang="nl-NL" sz="2400" dirty="0" smtClean="0"/>
              <a:t>Kan </a:t>
            </a:r>
            <a:r>
              <a:rPr lang="nl-NL" sz="2400" dirty="0"/>
              <a:t>het project succes hebben</a:t>
            </a:r>
            <a:r>
              <a:rPr lang="nl-NL" sz="2400" dirty="0" smtClean="0"/>
              <a:t>?</a:t>
            </a:r>
          </a:p>
          <a:p>
            <a:pPr marL="342900" indent="-342900">
              <a:buFont typeface="Arial" panose="020B0604020202020204" pitchFamily="34" charset="0"/>
              <a:buChar char="•"/>
            </a:pPr>
            <a:r>
              <a:rPr lang="nl-NL" sz="2400" dirty="0" smtClean="0"/>
              <a:t>Gaan </a:t>
            </a:r>
            <a:r>
              <a:rPr lang="nl-NL" sz="2400" dirty="0"/>
              <a:t>we door of niet?</a:t>
            </a:r>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242803258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Checklist: Bepaal doel en doelgroep</a:t>
            </a:r>
            <a:endParaRPr lang="nl-NL" b="1" dirty="0">
              <a:solidFill>
                <a:srgbClr val="FF0066"/>
              </a:solidFill>
            </a:endParaRPr>
          </a:p>
        </p:txBody>
      </p:sp>
      <p:sp>
        <p:nvSpPr>
          <p:cNvPr id="7" name="Tekstvak 6"/>
          <p:cNvSpPr txBox="1"/>
          <p:nvPr/>
        </p:nvSpPr>
        <p:spPr>
          <a:xfrm>
            <a:off x="1419225" y="2162287"/>
            <a:ext cx="9955911" cy="4893647"/>
          </a:xfrm>
          <a:prstGeom prst="rect">
            <a:avLst/>
          </a:prstGeom>
          <a:noFill/>
        </p:spPr>
        <p:txBody>
          <a:bodyPr wrap="square" numCol="1" rtlCol="0">
            <a:spAutoFit/>
          </a:bodyPr>
          <a:lstStyle/>
          <a:p>
            <a:r>
              <a:rPr lang="nl-NL" sz="2400" dirty="0" smtClean="0"/>
              <a:t>Doel</a:t>
            </a:r>
          </a:p>
          <a:p>
            <a:pPr marL="342900" indent="-342900">
              <a:buFont typeface="Arial" panose="020B0604020202020204" pitchFamily="34" charset="0"/>
              <a:buChar char="•"/>
            </a:pPr>
            <a:r>
              <a:rPr lang="nl-NL" sz="2400" dirty="0" smtClean="0"/>
              <a:t>Omschrijf </a:t>
            </a:r>
            <a:r>
              <a:rPr lang="nl-NL" sz="2400" dirty="0"/>
              <a:t>de (sub)doelen zo concreet mogelijk: wanneer is wat </a:t>
            </a:r>
            <a:r>
              <a:rPr lang="nl-NL" sz="2400" dirty="0" smtClean="0"/>
              <a:t>gerealiseerd?</a:t>
            </a:r>
          </a:p>
          <a:p>
            <a:pPr marL="342900" indent="-342900">
              <a:buFont typeface="Arial" panose="020B0604020202020204" pitchFamily="34" charset="0"/>
              <a:buChar char="•"/>
            </a:pPr>
            <a:r>
              <a:rPr lang="nl-NL" sz="2400" dirty="0" smtClean="0"/>
              <a:t>Welke producten/resultaten moeten </a:t>
            </a:r>
            <a:r>
              <a:rPr lang="nl-NL" sz="2400" dirty="0"/>
              <a:t>worden opgeleverd?</a:t>
            </a:r>
            <a:endParaRPr lang="nl-NL" sz="2400" dirty="0" smtClean="0"/>
          </a:p>
          <a:p>
            <a:r>
              <a:rPr lang="nl-NL" sz="2400" dirty="0" smtClean="0"/>
              <a:t>Doelgroep</a:t>
            </a:r>
            <a:endParaRPr lang="nl-NL" sz="2400" dirty="0"/>
          </a:p>
          <a:p>
            <a:pPr marL="342900" indent="-342900">
              <a:buFont typeface="Arial" panose="020B0604020202020204" pitchFamily="34" charset="0"/>
              <a:buChar char="•"/>
            </a:pPr>
            <a:r>
              <a:rPr lang="nl-NL" sz="2400" dirty="0" smtClean="0"/>
              <a:t>Voor </a:t>
            </a:r>
            <a:r>
              <a:rPr lang="nl-NL" sz="2400" dirty="0"/>
              <a:t>wie is het project </a:t>
            </a:r>
            <a:r>
              <a:rPr lang="nl-NL" sz="2400" dirty="0" smtClean="0"/>
              <a:t>bedoeld?</a:t>
            </a:r>
          </a:p>
          <a:p>
            <a:pPr marL="342900" indent="-342900">
              <a:buFont typeface="Arial" panose="020B0604020202020204" pitchFamily="34" charset="0"/>
              <a:buChar char="•"/>
            </a:pPr>
            <a:r>
              <a:rPr lang="nl-NL" sz="2400" dirty="0" smtClean="0"/>
              <a:t>Hoeveel </a:t>
            </a:r>
            <a:r>
              <a:rPr lang="nl-NL" sz="2400" dirty="0"/>
              <a:t>mensen wilt u </a:t>
            </a:r>
            <a:r>
              <a:rPr lang="nl-NL" sz="2400" dirty="0" smtClean="0"/>
              <a:t>bereiken?</a:t>
            </a:r>
          </a:p>
          <a:p>
            <a:pPr marL="342900" indent="-342900">
              <a:buFont typeface="Arial" panose="020B0604020202020204" pitchFamily="34" charset="0"/>
              <a:buChar char="•"/>
            </a:pPr>
            <a:r>
              <a:rPr lang="nl-NL" sz="2400" dirty="0" smtClean="0"/>
              <a:t>Is </a:t>
            </a:r>
            <a:r>
              <a:rPr lang="nl-NL" sz="2400" dirty="0"/>
              <a:t>er een minimum en maximum aan het aantal </a:t>
            </a:r>
            <a:r>
              <a:rPr lang="nl-NL" sz="2400" dirty="0" smtClean="0"/>
              <a:t>deelnemers?</a:t>
            </a:r>
          </a:p>
          <a:p>
            <a:pPr marL="342900" indent="-342900">
              <a:buFont typeface="Arial" panose="020B0604020202020204" pitchFamily="34" charset="0"/>
              <a:buChar char="•"/>
            </a:pPr>
            <a:r>
              <a:rPr lang="nl-NL" sz="2400" dirty="0" smtClean="0"/>
              <a:t>Maak </a:t>
            </a:r>
            <a:r>
              <a:rPr lang="nl-NL" sz="2400" dirty="0"/>
              <a:t>een inschatting van de grootte van de doelgroep en het bereik van het </a:t>
            </a:r>
            <a:r>
              <a:rPr lang="nl-NL" sz="2400" dirty="0" smtClean="0"/>
              <a:t>project.</a:t>
            </a:r>
          </a:p>
          <a:p>
            <a:pPr marL="342900" indent="-342900">
              <a:buFont typeface="Arial" panose="020B0604020202020204" pitchFamily="34" charset="0"/>
              <a:buChar char="•"/>
            </a:pPr>
            <a:r>
              <a:rPr lang="nl-NL" sz="2400" dirty="0" smtClean="0"/>
              <a:t>Waarom </a:t>
            </a:r>
            <a:r>
              <a:rPr lang="nl-NL" sz="2400" dirty="0"/>
              <a:t>zou het project de doelgroep </a:t>
            </a:r>
            <a:r>
              <a:rPr lang="nl-NL" sz="2400" dirty="0" smtClean="0"/>
              <a:t>aanspreken?</a:t>
            </a:r>
          </a:p>
          <a:p>
            <a:pPr marL="342900" indent="-342900">
              <a:buFont typeface="Arial" panose="020B0604020202020204" pitchFamily="34" charset="0"/>
              <a:buChar char="•"/>
            </a:pPr>
            <a:r>
              <a:rPr lang="nl-NL" sz="2400" dirty="0" smtClean="0"/>
              <a:t>Eventueel</a:t>
            </a:r>
            <a:r>
              <a:rPr lang="nl-NL" sz="2400" dirty="0"/>
              <a:t>: laat leden van de doelgroep meedenken over het </a:t>
            </a:r>
            <a:r>
              <a:rPr lang="nl-NL" sz="2400" dirty="0" smtClean="0"/>
              <a:t>project.</a:t>
            </a:r>
            <a:endParaRPr lang="nl-NL" sz="2400" dirty="0" smtClean="0">
              <a:latin typeface="+mj-lt"/>
            </a:endParaRPr>
          </a:p>
          <a:p>
            <a:endParaRPr lang="nl-NL" sz="2400" dirty="0" smtClean="0">
              <a:latin typeface="+mj-lt"/>
            </a:endParaRPr>
          </a:p>
          <a:p>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3167269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a:spLocks noGrp="1"/>
          </p:cNvSpPr>
          <p:nvPr>
            <p:ph type="title"/>
          </p:nvPr>
        </p:nvSpPr>
        <p:spPr>
          <a:xfrm>
            <a:off x="1419225" y="964276"/>
            <a:ext cx="10772775" cy="1658198"/>
          </a:xfrm>
        </p:spPr>
        <p:txBody>
          <a:bodyPr/>
          <a:lstStyle/>
          <a:p>
            <a:r>
              <a:rPr lang="nl-NL" b="1" dirty="0" smtClean="0"/>
              <a:t>Het idee is de bron</a:t>
            </a:r>
            <a:endParaRPr lang="nl-NL" b="1" dirty="0"/>
          </a:p>
        </p:txBody>
      </p:sp>
      <p:sp>
        <p:nvSpPr>
          <p:cNvPr id="13" name="Tekstvak 12"/>
          <p:cNvSpPr txBox="1"/>
          <p:nvPr/>
        </p:nvSpPr>
        <p:spPr>
          <a:xfrm>
            <a:off x="1419225" y="2575157"/>
            <a:ext cx="9021883" cy="3631763"/>
          </a:xfrm>
          <a:prstGeom prst="rect">
            <a:avLst/>
          </a:prstGeom>
          <a:noFill/>
        </p:spPr>
        <p:txBody>
          <a:bodyPr wrap="square" rtlCol="0">
            <a:spAutoFit/>
          </a:bodyPr>
          <a:lstStyle/>
          <a:p>
            <a:r>
              <a:rPr lang="nl-NL" sz="2400" dirty="0"/>
              <a:t>In deze workshop is het idee de basis van ons handelen. </a:t>
            </a:r>
            <a:endParaRPr lang="nl-NL" sz="2400" dirty="0" smtClean="0"/>
          </a:p>
          <a:p>
            <a:r>
              <a:rPr lang="nl-NL" sz="2400" dirty="0" smtClean="0"/>
              <a:t>We </a:t>
            </a:r>
            <a:r>
              <a:rPr lang="nl-NL" sz="2400" dirty="0"/>
              <a:t>gaan het idee eens goed onder de loep nemen.</a:t>
            </a:r>
          </a:p>
          <a:p>
            <a:endParaRPr lang="nl-NL" sz="2400" dirty="0"/>
          </a:p>
          <a:p>
            <a:r>
              <a:rPr lang="nl-NL" sz="2400" dirty="0"/>
              <a:t>We kunnen een aantal aspecten onderscheiden</a:t>
            </a:r>
          </a:p>
          <a:p>
            <a:pPr marL="171450" indent="-171450">
              <a:buFont typeface="Arial" panose="020B0604020202020204" pitchFamily="34" charset="0"/>
              <a:buChar char="•"/>
            </a:pPr>
            <a:r>
              <a:rPr lang="nl-NL" sz="2400" dirty="0"/>
              <a:t>Het idee </a:t>
            </a:r>
            <a:r>
              <a:rPr lang="nl-NL" sz="2400" dirty="0" smtClean="0"/>
              <a:t>zelf (vertel een verhaal)</a:t>
            </a:r>
            <a:endParaRPr lang="nl-NL" sz="2400" dirty="0"/>
          </a:p>
          <a:p>
            <a:pPr marL="171450" indent="-171450">
              <a:buFont typeface="Arial" panose="020B0604020202020204" pitchFamily="34" charset="0"/>
              <a:buChar char="•"/>
            </a:pPr>
            <a:r>
              <a:rPr lang="nl-NL" sz="2400" dirty="0"/>
              <a:t>In welke context (omgeving</a:t>
            </a:r>
            <a:r>
              <a:rPr lang="nl-NL" sz="2400" dirty="0" smtClean="0"/>
              <a:t>) staat </a:t>
            </a:r>
            <a:r>
              <a:rPr lang="nl-NL" sz="2400" dirty="0"/>
              <a:t>mijn idee? </a:t>
            </a:r>
          </a:p>
          <a:p>
            <a:pPr marL="171450" indent="-171450">
              <a:buFont typeface="Arial" panose="020B0604020202020204" pitchFamily="34" charset="0"/>
              <a:buChar char="•"/>
            </a:pPr>
            <a:r>
              <a:rPr lang="nl-NL" sz="2400" dirty="0"/>
              <a:t>Welke aspecten zijn verbonden aan mijn idee</a:t>
            </a:r>
            <a:r>
              <a:rPr lang="nl-NL" sz="2400" dirty="0" smtClean="0"/>
              <a:t>?</a:t>
            </a:r>
          </a:p>
          <a:p>
            <a:pPr marL="171450" indent="-171450">
              <a:buFont typeface="Arial" panose="020B0604020202020204" pitchFamily="34" charset="0"/>
              <a:buChar char="•"/>
            </a:pPr>
            <a:r>
              <a:rPr lang="nl-NL" sz="2400" dirty="0" smtClean="0"/>
              <a:t>Van idee naar concept</a:t>
            </a:r>
            <a:endParaRPr lang="nl-NL" sz="2400" dirty="0"/>
          </a:p>
          <a:p>
            <a:endParaRPr lang="nl-NL" sz="2400" dirty="0"/>
          </a:p>
          <a:p>
            <a:pPr marL="285750" indent="-285750">
              <a:buFont typeface="Arial" panose="020B0604020202020204" pitchFamily="34" charset="0"/>
              <a:buChar char="•"/>
            </a:pPr>
            <a:endParaRPr lang="nl-NL" sz="1400" dirty="0" smtClean="0"/>
          </a:p>
        </p:txBody>
      </p:sp>
      <p:sp>
        <p:nvSpPr>
          <p:cNvPr id="7" name="Rechthoek 6"/>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327156227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Checklist: Projectplan</a:t>
            </a:r>
            <a:endParaRPr lang="nl-NL" b="1" dirty="0">
              <a:solidFill>
                <a:srgbClr val="FF0066"/>
              </a:solidFill>
            </a:endParaRPr>
          </a:p>
        </p:txBody>
      </p:sp>
      <p:sp>
        <p:nvSpPr>
          <p:cNvPr id="7" name="Tekstvak 6"/>
          <p:cNvSpPr txBox="1"/>
          <p:nvPr/>
        </p:nvSpPr>
        <p:spPr>
          <a:xfrm>
            <a:off x="791309" y="1898516"/>
            <a:ext cx="10814538" cy="7109639"/>
          </a:xfrm>
          <a:prstGeom prst="rect">
            <a:avLst/>
          </a:prstGeom>
          <a:noFill/>
        </p:spPr>
        <p:txBody>
          <a:bodyPr wrap="square" numCol="2" rtlCol="0">
            <a:spAutoFit/>
          </a:bodyPr>
          <a:lstStyle/>
          <a:p>
            <a:pPr marL="342900" indent="-342900">
              <a:buFont typeface="Arial" panose="020B0604020202020204" pitchFamily="34" charset="0"/>
              <a:buChar char="•"/>
            </a:pPr>
            <a:r>
              <a:rPr lang="nl-NL" sz="2400" dirty="0"/>
              <a:t>Hoe is het project </a:t>
            </a:r>
            <a:r>
              <a:rPr lang="nl-NL" sz="2400" dirty="0" smtClean="0"/>
              <a:t>georganiseerd</a:t>
            </a:r>
          </a:p>
          <a:p>
            <a:pPr marL="342900" indent="-342900">
              <a:buFont typeface="Arial" panose="020B0604020202020204" pitchFamily="34" charset="0"/>
              <a:buChar char="•"/>
            </a:pPr>
            <a:r>
              <a:rPr lang="nl-NL" sz="2400" dirty="0"/>
              <a:t>W</a:t>
            </a:r>
            <a:r>
              <a:rPr lang="nl-NL" sz="2400" dirty="0" smtClean="0"/>
              <a:t>ie </a:t>
            </a:r>
            <a:r>
              <a:rPr lang="nl-NL" sz="2400" dirty="0"/>
              <a:t>is de rechtspersoon (stichting of vereniging</a:t>
            </a:r>
            <a:r>
              <a:rPr lang="nl-NL" sz="2400" dirty="0" smtClean="0"/>
              <a:t>)?</a:t>
            </a:r>
            <a:endParaRPr lang="nl-NL" sz="2400" dirty="0"/>
          </a:p>
          <a:p>
            <a:pPr marL="342900" indent="-342900">
              <a:buFont typeface="Arial" panose="020B0604020202020204" pitchFamily="34" charset="0"/>
              <a:buChar char="•"/>
            </a:pPr>
            <a:r>
              <a:rPr lang="nl-NL" sz="2400" dirty="0" smtClean="0"/>
              <a:t>Hoe </a:t>
            </a:r>
            <a:r>
              <a:rPr lang="nl-NL" sz="2400" dirty="0"/>
              <a:t>is het project georganiseerd? </a:t>
            </a:r>
            <a:endParaRPr lang="nl-NL" sz="2400" dirty="0" smtClean="0"/>
          </a:p>
          <a:p>
            <a:pPr marL="342900" indent="-342900">
              <a:buFont typeface="Arial" panose="020B0604020202020204" pitchFamily="34" charset="0"/>
              <a:buChar char="•"/>
            </a:pPr>
            <a:r>
              <a:rPr lang="nl-NL" sz="2400" dirty="0" smtClean="0"/>
              <a:t>Is </a:t>
            </a:r>
            <a:r>
              <a:rPr lang="nl-NL" sz="2400" dirty="0"/>
              <a:t>er een projectgroep? </a:t>
            </a:r>
            <a:endParaRPr lang="nl-NL" sz="2400" dirty="0" smtClean="0"/>
          </a:p>
          <a:p>
            <a:pPr marL="342900" indent="-342900">
              <a:buFont typeface="Arial" panose="020B0604020202020204" pitchFamily="34" charset="0"/>
              <a:buChar char="•"/>
            </a:pPr>
            <a:r>
              <a:rPr lang="nl-NL" sz="2400" dirty="0" smtClean="0"/>
              <a:t>Zijn </a:t>
            </a:r>
            <a:r>
              <a:rPr lang="nl-NL" sz="2400" dirty="0"/>
              <a:t>er aparte werkgroepen? </a:t>
            </a:r>
            <a:endParaRPr lang="nl-NL" sz="2400" dirty="0" smtClean="0"/>
          </a:p>
          <a:p>
            <a:pPr marL="342900" indent="-342900">
              <a:buFont typeface="Arial" panose="020B0604020202020204" pitchFamily="34" charset="0"/>
              <a:buChar char="•"/>
            </a:pPr>
            <a:r>
              <a:rPr lang="nl-NL" sz="2400" dirty="0" smtClean="0"/>
              <a:t>Werkt </a:t>
            </a:r>
            <a:r>
              <a:rPr lang="nl-NL" sz="2400" dirty="0"/>
              <a:t>u met een </a:t>
            </a:r>
            <a:r>
              <a:rPr lang="nl-NL" sz="2400" dirty="0" smtClean="0"/>
              <a:t>klankbordgroep?</a:t>
            </a:r>
          </a:p>
          <a:p>
            <a:pPr marL="342900" indent="-342900">
              <a:buFont typeface="Arial" panose="020B0604020202020204" pitchFamily="34" charset="0"/>
              <a:buChar char="•"/>
            </a:pPr>
            <a:r>
              <a:rPr lang="nl-NL" sz="2400" dirty="0" smtClean="0"/>
              <a:t>Wie </a:t>
            </a:r>
            <a:r>
              <a:rPr lang="nl-NL" sz="2400" dirty="0"/>
              <a:t>doet wat in het </a:t>
            </a:r>
            <a:r>
              <a:rPr lang="nl-NL" sz="2400" dirty="0" smtClean="0"/>
              <a:t>project?</a:t>
            </a:r>
          </a:p>
          <a:p>
            <a:pPr marL="342900" indent="-342900">
              <a:buFont typeface="Arial" panose="020B0604020202020204" pitchFamily="34" charset="0"/>
              <a:buChar char="•"/>
            </a:pPr>
            <a:r>
              <a:rPr lang="nl-NL" sz="2400" dirty="0" smtClean="0"/>
              <a:t>Hoe </a:t>
            </a:r>
            <a:r>
              <a:rPr lang="nl-NL" sz="2400" dirty="0"/>
              <a:t>worden afspraken vastgelegd? </a:t>
            </a:r>
            <a:endParaRPr lang="nl-NL" sz="2400" dirty="0" smtClean="0"/>
          </a:p>
          <a:p>
            <a:pPr marL="342900" indent="-342900">
              <a:buFont typeface="Arial" panose="020B0604020202020204" pitchFamily="34" charset="0"/>
              <a:buChar char="•"/>
            </a:pPr>
            <a:r>
              <a:rPr lang="nl-NL" sz="2400" dirty="0" smtClean="0"/>
              <a:t>Met </a:t>
            </a:r>
            <a:r>
              <a:rPr lang="nl-NL" sz="2400" dirty="0"/>
              <a:t>wie gaat u samenwerken? </a:t>
            </a:r>
            <a:endParaRPr lang="nl-NL" sz="2400" dirty="0" smtClean="0"/>
          </a:p>
          <a:p>
            <a:pPr marL="342900" indent="-342900">
              <a:buFont typeface="Arial" panose="020B0604020202020204" pitchFamily="34" charset="0"/>
              <a:buChar char="•"/>
            </a:pPr>
            <a:r>
              <a:rPr lang="nl-NL" sz="2400" dirty="0" smtClean="0"/>
              <a:t>Van </a:t>
            </a:r>
            <a:r>
              <a:rPr lang="nl-NL" sz="2400" dirty="0"/>
              <a:t>welke instanties bent u </a:t>
            </a:r>
            <a:r>
              <a:rPr lang="nl-NL" sz="2400" dirty="0" smtClean="0"/>
              <a:t>afhankelijk?</a:t>
            </a:r>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endParaRPr lang="nl-NL" sz="2400" dirty="0" smtClean="0"/>
          </a:p>
          <a:p>
            <a:pPr marL="342900" indent="-342900">
              <a:buFont typeface="Arial" panose="020B0604020202020204" pitchFamily="34" charset="0"/>
              <a:buChar char="•"/>
            </a:pPr>
            <a:r>
              <a:rPr lang="nl-NL" sz="2400" dirty="0" smtClean="0"/>
              <a:t>Zijn </a:t>
            </a:r>
            <a:r>
              <a:rPr lang="nl-NL" sz="2400" dirty="0"/>
              <a:t>er instanties die u kunnen </a:t>
            </a:r>
            <a:r>
              <a:rPr lang="nl-NL" sz="2400" dirty="0" smtClean="0"/>
              <a:t>ondersteunen?</a:t>
            </a:r>
          </a:p>
          <a:p>
            <a:pPr marL="342900" indent="-342900">
              <a:buFont typeface="Arial" panose="020B0604020202020204" pitchFamily="34" charset="0"/>
              <a:buChar char="•"/>
            </a:pPr>
            <a:r>
              <a:rPr lang="nl-NL" sz="2400" dirty="0" smtClean="0"/>
              <a:t>Kunt </a:t>
            </a:r>
            <a:r>
              <a:rPr lang="nl-NL" sz="2400" dirty="0"/>
              <a:t>u bij bestaande activiteiten aansluiten? </a:t>
            </a:r>
            <a:r>
              <a:rPr lang="nl-NL" sz="2400" dirty="0" smtClean="0"/>
              <a:t>Welke?</a:t>
            </a:r>
          </a:p>
          <a:p>
            <a:pPr marL="342900" indent="-342900">
              <a:buFont typeface="Arial" panose="020B0604020202020204" pitchFamily="34" charset="0"/>
              <a:buChar char="•"/>
            </a:pPr>
            <a:r>
              <a:rPr lang="nl-NL" sz="2400" dirty="0" smtClean="0"/>
              <a:t>Zijn </a:t>
            </a:r>
            <a:r>
              <a:rPr lang="nl-NL" sz="2400" dirty="0"/>
              <a:t>er randvoorwaarden? Welke? </a:t>
            </a:r>
            <a:r>
              <a:rPr lang="nl-NL" sz="2400" dirty="0" smtClean="0"/>
              <a:t>Denk </a:t>
            </a:r>
            <a:r>
              <a:rPr lang="nl-NL" sz="2400" dirty="0"/>
              <a:t>aan veiligheid en </a:t>
            </a:r>
            <a:r>
              <a:rPr lang="nl-NL" sz="2400" dirty="0" smtClean="0"/>
              <a:t>gezondheid.</a:t>
            </a:r>
          </a:p>
          <a:p>
            <a:pPr marL="342900" indent="-342900">
              <a:buFont typeface="Arial" panose="020B0604020202020204" pitchFamily="34" charset="0"/>
              <a:buChar char="•"/>
            </a:pPr>
            <a:r>
              <a:rPr lang="nl-NL" sz="2400" dirty="0" smtClean="0"/>
              <a:t>Zijn </a:t>
            </a:r>
            <a:r>
              <a:rPr lang="nl-NL" sz="2400" dirty="0"/>
              <a:t>er specifieke eisen? Bijvoorbeeld van toekomstige gebruikers, projectpartners, beheerders, vergunningverleners etc</a:t>
            </a:r>
            <a:r>
              <a:rPr lang="nl-NL" sz="2400" dirty="0" smtClean="0"/>
              <a:t>.?</a:t>
            </a:r>
            <a:endParaRPr lang="nl-NL" sz="2400" dirty="0"/>
          </a:p>
          <a:p>
            <a:pPr marL="342900" indent="-342900">
              <a:buFont typeface="Arial" panose="020B0604020202020204" pitchFamily="34" charset="0"/>
              <a:buChar char="•"/>
            </a:pPr>
            <a:r>
              <a:rPr lang="nl-NL" sz="2400" dirty="0" smtClean="0"/>
              <a:t>Hoe </a:t>
            </a:r>
            <a:r>
              <a:rPr lang="nl-NL" sz="2400" dirty="0"/>
              <a:t>bewaakt u de kwaliteit van het project?</a:t>
            </a:r>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24580059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10081113"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Checklist: Hoe lang duurt het project?</a:t>
            </a:r>
            <a:endParaRPr lang="nl-NL" b="1" dirty="0">
              <a:solidFill>
                <a:srgbClr val="FF0066"/>
              </a:solidFill>
            </a:endParaRPr>
          </a:p>
        </p:txBody>
      </p:sp>
      <p:sp>
        <p:nvSpPr>
          <p:cNvPr id="7" name="Tekstvak 6"/>
          <p:cNvSpPr txBox="1"/>
          <p:nvPr/>
        </p:nvSpPr>
        <p:spPr>
          <a:xfrm>
            <a:off x="1377462" y="1911464"/>
            <a:ext cx="10814538" cy="4893647"/>
          </a:xfrm>
          <a:prstGeom prst="rect">
            <a:avLst/>
          </a:prstGeom>
          <a:noFill/>
        </p:spPr>
        <p:txBody>
          <a:bodyPr wrap="square" numCol="1" rtlCol="0">
            <a:spAutoFit/>
          </a:bodyPr>
          <a:lstStyle/>
          <a:p>
            <a:pPr marL="342900" indent="-342900">
              <a:buFont typeface="Arial" panose="020B0604020202020204" pitchFamily="34" charset="0"/>
              <a:buChar char="•"/>
            </a:pPr>
            <a:r>
              <a:rPr lang="nl-NL" sz="2400" dirty="0" smtClean="0"/>
              <a:t>Wanneer </a:t>
            </a:r>
            <a:r>
              <a:rPr lang="nl-NL" sz="2400" dirty="0"/>
              <a:t>start het project? </a:t>
            </a:r>
            <a:endParaRPr lang="nl-NL" sz="2400" dirty="0" smtClean="0"/>
          </a:p>
          <a:p>
            <a:pPr marL="342900" indent="-342900">
              <a:buFont typeface="Arial" panose="020B0604020202020204" pitchFamily="34" charset="0"/>
              <a:buChar char="•"/>
            </a:pPr>
            <a:r>
              <a:rPr lang="nl-NL" sz="2400" dirty="0" smtClean="0"/>
              <a:t>Wanneer eindigt het project?</a:t>
            </a:r>
          </a:p>
          <a:p>
            <a:pPr marL="342900" indent="-342900">
              <a:buFont typeface="Arial" panose="020B0604020202020204" pitchFamily="34" charset="0"/>
              <a:buChar char="•"/>
            </a:pPr>
            <a:r>
              <a:rPr lang="nl-NL" sz="2400" dirty="0" smtClean="0"/>
              <a:t>Zijn er logische moment om te starten of te stoppen?</a:t>
            </a:r>
          </a:p>
          <a:p>
            <a:pPr marL="342900" indent="-342900">
              <a:buFont typeface="Arial" panose="020B0604020202020204" pitchFamily="34" charset="0"/>
              <a:buChar char="•"/>
            </a:pPr>
            <a:r>
              <a:rPr lang="nl-NL" sz="2400" dirty="0" smtClean="0"/>
              <a:t>Zijn er eisen van bijvoorbeeld subsidiegevers en fondsen?</a:t>
            </a:r>
          </a:p>
          <a:p>
            <a:pPr marL="342900" indent="-342900">
              <a:buFont typeface="Arial" panose="020B0604020202020204" pitchFamily="34" charset="0"/>
              <a:buChar char="•"/>
            </a:pPr>
            <a:r>
              <a:rPr lang="nl-NL" sz="2400" dirty="0" smtClean="0"/>
              <a:t>Is de planning van het project haalbaar? Ook gelet op het aanvragen van subsidies, vergunningen of ontheffingen?</a:t>
            </a:r>
          </a:p>
          <a:p>
            <a:pPr marL="342900" indent="-342900">
              <a:buFont typeface="Arial" panose="020B0604020202020204" pitchFamily="34" charset="0"/>
              <a:buChar char="•"/>
            </a:pPr>
            <a:r>
              <a:rPr lang="nl-NL" sz="2400" dirty="0" smtClean="0"/>
              <a:t>Moeten fases worden onderscheiden? Welke? </a:t>
            </a:r>
          </a:p>
          <a:p>
            <a:pPr marL="342900" indent="-342900">
              <a:buFont typeface="Arial" panose="020B0604020202020204" pitchFamily="34" charset="0"/>
              <a:buChar char="•"/>
            </a:pPr>
            <a:r>
              <a:rPr lang="nl-NL" sz="2400" dirty="0" smtClean="0"/>
              <a:t>Welke hoofdactiviteiten vinden per fase plaats?</a:t>
            </a:r>
          </a:p>
          <a:p>
            <a:pPr marL="342900" indent="-342900">
              <a:buFont typeface="Arial" panose="020B0604020202020204" pitchFamily="34" charset="0"/>
              <a:buChar char="•"/>
            </a:pPr>
            <a:r>
              <a:rPr lang="nl-NL" sz="2400" dirty="0" smtClean="0"/>
              <a:t>Zijn er mijlpalen of beslismomenten?</a:t>
            </a:r>
          </a:p>
          <a:p>
            <a:pPr marL="342900" indent="-342900">
              <a:buFont typeface="Arial" panose="020B0604020202020204" pitchFamily="34" charset="0"/>
              <a:buChar char="•"/>
            </a:pPr>
            <a:r>
              <a:rPr lang="nl-NL" sz="2400" dirty="0" smtClean="0"/>
              <a:t>Hoe wordt de voortgang bewaakt?</a:t>
            </a:r>
          </a:p>
          <a:p>
            <a:pPr marL="342900" indent="-342900">
              <a:buFont typeface="Arial" panose="020B0604020202020204" pitchFamily="34" charset="0"/>
              <a:buChar char="•"/>
            </a:pPr>
            <a:r>
              <a:rPr lang="nl-NL" sz="2400" dirty="0" smtClean="0"/>
              <a:t>Hoe wordt over de planning gerapporteerd?</a:t>
            </a:r>
            <a:endParaRPr lang="nl-NL" sz="2400" dirty="0" smtClean="0">
              <a:latin typeface="+mj-lt"/>
            </a:endParaRPr>
          </a:p>
          <a:p>
            <a:endParaRPr lang="nl-NL" sz="2400" dirty="0" smtClean="0">
              <a:latin typeface="+mj-lt"/>
            </a:endParaRPr>
          </a:p>
          <a:p>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350980129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Hulpmiddel SWOT</a:t>
            </a:r>
            <a:endParaRPr lang="nl-NL" b="1" dirty="0">
              <a:solidFill>
                <a:srgbClr val="FF0066"/>
              </a:solidFill>
            </a:endParaRPr>
          </a:p>
        </p:txBody>
      </p:sp>
      <p:sp>
        <p:nvSpPr>
          <p:cNvPr id="7" name="Tekstvak 6"/>
          <p:cNvSpPr txBox="1"/>
          <p:nvPr/>
        </p:nvSpPr>
        <p:spPr>
          <a:xfrm>
            <a:off x="1419225" y="1898516"/>
            <a:ext cx="10186621" cy="5632311"/>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latin typeface="+mj-lt"/>
              </a:rPr>
              <a:t>Een handige methode om de haalbaarheid van het project te onderzoeken, is de SWOT-analyse. </a:t>
            </a:r>
          </a:p>
          <a:p>
            <a:pPr marL="342900" indent="-342900">
              <a:buFont typeface="Arial" panose="020B0604020202020204" pitchFamily="34" charset="0"/>
              <a:buChar char="•"/>
            </a:pPr>
            <a:r>
              <a:rPr lang="nl-NL" sz="2400" dirty="0" smtClean="0">
                <a:latin typeface="+mj-lt"/>
              </a:rPr>
              <a:t>De vier letters staan voor </a:t>
            </a:r>
            <a:r>
              <a:rPr lang="nl-NL" sz="2400" dirty="0" err="1" smtClean="0">
                <a:latin typeface="+mj-lt"/>
              </a:rPr>
              <a:t>Strengths</a:t>
            </a:r>
            <a:r>
              <a:rPr lang="nl-NL" sz="2400" dirty="0" smtClean="0">
                <a:latin typeface="+mj-lt"/>
              </a:rPr>
              <a:t>, </a:t>
            </a:r>
            <a:r>
              <a:rPr lang="nl-NL" sz="2400" dirty="0" err="1" smtClean="0">
                <a:latin typeface="+mj-lt"/>
              </a:rPr>
              <a:t>Weaknesses</a:t>
            </a:r>
            <a:r>
              <a:rPr lang="nl-NL" sz="2400" dirty="0" smtClean="0">
                <a:latin typeface="+mj-lt"/>
              </a:rPr>
              <a:t>, </a:t>
            </a:r>
            <a:r>
              <a:rPr lang="nl-NL" sz="2400" dirty="0" err="1" smtClean="0">
                <a:latin typeface="+mj-lt"/>
              </a:rPr>
              <a:t>Opportunities</a:t>
            </a:r>
            <a:r>
              <a:rPr lang="nl-NL" sz="2400" dirty="0" smtClean="0">
                <a:latin typeface="+mj-lt"/>
              </a:rPr>
              <a:t> </a:t>
            </a:r>
            <a:r>
              <a:rPr lang="nl-NL" sz="2400" dirty="0" err="1" smtClean="0">
                <a:latin typeface="+mj-lt"/>
              </a:rPr>
              <a:t>and</a:t>
            </a:r>
            <a:r>
              <a:rPr lang="nl-NL" sz="2400" dirty="0" smtClean="0">
                <a:latin typeface="+mj-lt"/>
              </a:rPr>
              <a:t> </a:t>
            </a:r>
            <a:r>
              <a:rPr lang="nl-NL" sz="2400" dirty="0" err="1" smtClean="0">
                <a:latin typeface="+mj-lt"/>
              </a:rPr>
              <a:t>Threats</a:t>
            </a:r>
            <a:r>
              <a:rPr lang="nl-NL" sz="2400" dirty="0" smtClean="0">
                <a:latin typeface="+mj-lt"/>
              </a:rPr>
              <a:t>. </a:t>
            </a:r>
          </a:p>
          <a:p>
            <a:pPr marL="342900" indent="-342900">
              <a:buFont typeface="Arial" panose="020B0604020202020204" pitchFamily="34" charset="0"/>
              <a:buChar char="•"/>
            </a:pPr>
            <a:r>
              <a:rPr lang="nl-NL" sz="2400" dirty="0" smtClean="0">
                <a:latin typeface="+mj-lt"/>
              </a:rPr>
              <a:t>Oftewel: wat zijn de sterke en zwakke kanten van het project of je eigen organisatie, en welke kansen en bedreigingen zijn er? </a:t>
            </a:r>
          </a:p>
          <a:p>
            <a:pPr marL="342900" indent="-342900">
              <a:buFont typeface="Arial" panose="020B0604020202020204" pitchFamily="34" charset="0"/>
              <a:buChar char="•"/>
            </a:pPr>
            <a:r>
              <a:rPr lang="nl-NL" sz="2400" dirty="0" smtClean="0">
                <a:latin typeface="+mj-lt"/>
              </a:rPr>
              <a:t>De sterke en zwakke kanten gaan over de ‘binnenkant’ van het project. Waar bent u goed in en waarin niet? </a:t>
            </a:r>
          </a:p>
          <a:p>
            <a:pPr marL="342900" indent="-342900">
              <a:buFont typeface="Arial" panose="020B0604020202020204" pitchFamily="34" charset="0"/>
              <a:buChar char="•"/>
            </a:pPr>
            <a:r>
              <a:rPr lang="nl-NL" sz="2400" dirty="0" smtClean="0">
                <a:latin typeface="+mj-lt"/>
              </a:rPr>
              <a:t>De kansen en bedreigingen gaan over de ‘buitenkant’. Welke positieve ontwikkelingen zijn er, welke mogelijkheden dienen zich aan of kunt u zelf creëren? En welke negatieve ontwikkelingen zijn er? Wat is een gevaar voor het project?</a:t>
            </a:r>
          </a:p>
          <a:p>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123500511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Checklist Actieplan</a:t>
            </a:r>
            <a:endParaRPr lang="nl-NL" b="1" dirty="0">
              <a:solidFill>
                <a:srgbClr val="FF0066"/>
              </a:solidFill>
            </a:endParaRPr>
          </a:p>
        </p:txBody>
      </p:sp>
      <p:sp>
        <p:nvSpPr>
          <p:cNvPr id="7" name="Tekstvak 6"/>
          <p:cNvSpPr txBox="1"/>
          <p:nvPr/>
        </p:nvSpPr>
        <p:spPr>
          <a:xfrm>
            <a:off x="1419225" y="2008244"/>
            <a:ext cx="10186621" cy="3785652"/>
          </a:xfrm>
          <a:prstGeom prst="rect">
            <a:avLst/>
          </a:prstGeom>
          <a:noFill/>
        </p:spPr>
        <p:txBody>
          <a:bodyPr wrap="square" rtlCol="0">
            <a:spAutoFit/>
          </a:bodyPr>
          <a:lstStyle/>
          <a:p>
            <a:pPr marL="342900" indent="-342900">
              <a:buFont typeface="Arial" panose="020B0604020202020204" pitchFamily="34" charset="0"/>
              <a:buChar char="•"/>
            </a:pPr>
            <a:r>
              <a:rPr lang="nl-NL" sz="2400" dirty="0" smtClean="0"/>
              <a:t>Wat </a:t>
            </a:r>
            <a:r>
              <a:rPr lang="nl-NL" sz="2400" dirty="0"/>
              <a:t>moet er gebeuren om de doelen </a:t>
            </a:r>
            <a:r>
              <a:rPr lang="nl-NL" sz="2400" dirty="0" smtClean="0"/>
              <a:t>te bereiken?</a:t>
            </a:r>
          </a:p>
          <a:p>
            <a:pPr marL="342900" indent="-342900">
              <a:buFont typeface="Arial" panose="020B0604020202020204" pitchFamily="34" charset="0"/>
              <a:buChar char="•"/>
            </a:pPr>
            <a:r>
              <a:rPr lang="nl-NL" sz="2400" dirty="0" smtClean="0"/>
              <a:t>Wie </a:t>
            </a:r>
            <a:r>
              <a:rPr lang="nl-NL" sz="2400" dirty="0"/>
              <a:t>doet </a:t>
            </a:r>
            <a:r>
              <a:rPr lang="nl-NL" sz="2400" dirty="0" smtClean="0"/>
              <a:t>wat?</a:t>
            </a:r>
          </a:p>
          <a:p>
            <a:pPr marL="342900" indent="-342900">
              <a:buFont typeface="Arial" panose="020B0604020202020204" pitchFamily="34" charset="0"/>
              <a:buChar char="•"/>
            </a:pPr>
            <a:r>
              <a:rPr lang="nl-NL" sz="2400" dirty="0" smtClean="0"/>
              <a:t>Wanneer </a:t>
            </a:r>
            <a:r>
              <a:rPr lang="nl-NL" sz="2400" dirty="0"/>
              <a:t>moeten de activiteiten zijn </a:t>
            </a:r>
            <a:r>
              <a:rPr lang="nl-NL" sz="2400" dirty="0" smtClean="0"/>
              <a:t>afgerond?</a:t>
            </a:r>
          </a:p>
          <a:p>
            <a:pPr marL="342900" indent="-342900">
              <a:buFont typeface="Arial" panose="020B0604020202020204" pitchFamily="34" charset="0"/>
              <a:buChar char="•"/>
            </a:pPr>
            <a:r>
              <a:rPr lang="nl-NL" sz="2400" dirty="0" smtClean="0"/>
              <a:t>Wat </a:t>
            </a:r>
            <a:r>
              <a:rPr lang="nl-NL" sz="2400" dirty="0"/>
              <a:t>is er nodig voor de activiteiten? </a:t>
            </a:r>
            <a:endParaRPr lang="nl-NL" sz="2400" dirty="0" smtClean="0"/>
          </a:p>
          <a:p>
            <a:pPr marL="342900" indent="-342900">
              <a:buFont typeface="Arial" panose="020B0604020202020204" pitchFamily="34" charset="0"/>
              <a:buChar char="•"/>
            </a:pPr>
            <a:r>
              <a:rPr lang="nl-NL" sz="2400" dirty="0" smtClean="0"/>
              <a:t>Denk </a:t>
            </a:r>
            <a:r>
              <a:rPr lang="nl-NL" sz="2400" dirty="0"/>
              <a:t>ook aan het aanvragen van vergunningen of ontheffingen</a:t>
            </a:r>
            <a:r>
              <a:rPr lang="nl-NL" sz="2400" dirty="0" smtClean="0"/>
              <a:t>.</a:t>
            </a:r>
          </a:p>
          <a:p>
            <a:pPr marL="342900" indent="-342900">
              <a:buFont typeface="Arial" panose="020B0604020202020204" pitchFamily="34" charset="0"/>
              <a:buChar char="•"/>
            </a:pPr>
            <a:r>
              <a:rPr lang="nl-NL" sz="2400" dirty="0" smtClean="0"/>
              <a:t>Waar </a:t>
            </a:r>
            <a:r>
              <a:rPr lang="nl-NL" sz="2400" dirty="0"/>
              <a:t>vinden de activiteiten </a:t>
            </a:r>
            <a:r>
              <a:rPr lang="nl-NL" sz="2400" dirty="0" smtClean="0"/>
              <a:t>plaats?</a:t>
            </a:r>
          </a:p>
          <a:p>
            <a:pPr marL="342900" indent="-342900">
              <a:buFont typeface="Arial" panose="020B0604020202020204" pitchFamily="34" charset="0"/>
              <a:buChar char="•"/>
            </a:pPr>
            <a:r>
              <a:rPr lang="nl-NL" sz="2400" dirty="0" smtClean="0"/>
              <a:t>Voor </a:t>
            </a:r>
            <a:r>
              <a:rPr lang="nl-NL" sz="2400" dirty="0"/>
              <a:t>welke activiteiten moet een apart draaiboek komen?</a:t>
            </a:r>
            <a:endParaRPr lang="nl-NL" sz="2400" dirty="0" smtClean="0">
              <a:latin typeface="+mj-lt"/>
            </a:endParaRPr>
          </a:p>
          <a:p>
            <a:endParaRPr lang="nl-NL" sz="2400" dirty="0" smtClean="0">
              <a:latin typeface="+mj-lt"/>
            </a:endParaRPr>
          </a:p>
          <a:p>
            <a:endParaRPr lang="nl-NL" sz="2400" dirty="0" smtClean="0">
              <a:latin typeface="+mj-lt"/>
            </a:endParaRPr>
          </a:p>
          <a:p>
            <a:endParaRPr lang="nl-NL" sz="2400" dirty="0" smtClean="0">
              <a:latin typeface="+mj-lt"/>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30636821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850582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Voorbeeldschema actieplan</a:t>
            </a:r>
            <a:endParaRPr lang="nl-NL" b="1" dirty="0">
              <a:solidFill>
                <a:srgbClr val="FF0066"/>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 name="Afbeelding 1"/>
          <p:cNvPicPr>
            <a:picLocks noChangeAspect="1"/>
          </p:cNvPicPr>
          <p:nvPr/>
        </p:nvPicPr>
        <p:blipFill>
          <a:blip r:embed="rId4"/>
          <a:stretch>
            <a:fillRect/>
          </a:stretch>
        </p:blipFill>
        <p:spPr>
          <a:xfrm>
            <a:off x="980863" y="2180492"/>
            <a:ext cx="10468527" cy="2356339"/>
          </a:xfrm>
          <a:prstGeom prst="rect">
            <a:avLst/>
          </a:prstGeom>
        </p:spPr>
      </p:pic>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212335101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4" y="693217"/>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Wat staat er in een communicatieplan?</a:t>
            </a:r>
            <a:endParaRPr lang="nl-NL" b="1" dirty="0">
              <a:solidFill>
                <a:srgbClr val="FF0066"/>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Rechthoek 2"/>
          <p:cNvSpPr/>
          <p:nvPr/>
        </p:nvSpPr>
        <p:spPr>
          <a:xfrm>
            <a:off x="1419225" y="1942364"/>
            <a:ext cx="9254637" cy="3046988"/>
          </a:xfrm>
          <a:prstGeom prst="rect">
            <a:avLst/>
          </a:prstGeom>
        </p:spPr>
        <p:txBody>
          <a:bodyPr wrap="square">
            <a:spAutoFit/>
          </a:bodyPr>
          <a:lstStyle/>
          <a:p>
            <a:pPr marL="342900" indent="-342900">
              <a:buFont typeface="Arial" panose="020B0604020202020204" pitchFamily="34" charset="0"/>
              <a:buChar char="•"/>
            </a:pPr>
            <a:r>
              <a:rPr lang="nl-NL" sz="2400" dirty="0" smtClean="0"/>
              <a:t>Doel</a:t>
            </a:r>
            <a:r>
              <a:rPr lang="nl-NL" sz="2400" dirty="0"/>
              <a:t>: wat wilt u </a:t>
            </a:r>
            <a:r>
              <a:rPr lang="nl-NL" sz="2400" dirty="0" smtClean="0"/>
              <a:t>bereiken?</a:t>
            </a:r>
          </a:p>
          <a:p>
            <a:pPr marL="342900" indent="-342900">
              <a:buFont typeface="Arial" panose="020B0604020202020204" pitchFamily="34" charset="0"/>
              <a:buChar char="•"/>
            </a:pPr>
            <a:r>
              <a:rPr lang="nl-NL" sz="2400" dirty="0" smtClean="0"/>
              <a:t>Doelgroep</a:t>
            </a:r>
            <a:r>
              <a:rPr lang="nl-NL" sz="2400" dirty="0"/>
              <a:t>: op wie richt u zich met </a:t>
            </a:r>
            <a:r>
              <a:rPr lang="nl-NL" sz="2400" dirty="0" smtClean="0"/>
              <a:t>communicatie?</a:t>
            </a:r>
          </a:p>
          <a:p>
            <a:pPr marL="342900" indent="-342900">
              <a:buFont typeface="Arial" panose="020B0604020202020204" pitchFamily="34" charset="0"/>
              <a:buChar char="•"/>
            </a:pPr>
            <a:r>
              <a:rPr lang="nl-NL" sz="2400" dirty="0" smtClean="0"/>
              <a:t>Boodschap</a:t>
            </a:r>
            <a:r>
              <a:rPr lang="nl-NL" sz="2400" dirty="0"/>
              <a:t>: wat wilt u vertellen of </a:t>
            </a:r>
            <a:r>
              <a:rPr lang="nl-NL" sz="2400" dirty="0" smtClean="0"/>
              <a:t>overbrengen?</a:t>
            </a:r>
          </a:p>
          <a:p>
            <a:pPr marL="342900" indent="-342900">
              <a:buFont typeface="Arial" panose="020B0604020202020204" pitchFamily="34" charset="0"/>
              <a:buChar char="•"/>
            </a:pPr>
            <a:r>
              <a:rPr lang="nl-NL" sz="2400" dirty="0" smtClean="0"/>
              <a:t>Strategie</a:t>
            </a:r>
            <a:r>
              <a:rPr lang="nl-NL" sz="2400" dirty="0"/>
              <a:t>: hoe is uw </a:t>
            </a:r>
            <a:r>
              <a:rPr lang="nl-NL" sz="2400" dirty="0" smtClean="0"/>
              <a:t>aanpak?</a:t>
            </a:r>
          </a:p>
          <a:p>
            <a:pPr marL="342900" indent="-342900">
              <a:buFont typeface="Arial" panose="020B0604020202020204" pitchFamily="34" charset="0"/>
              <a:buChar char="•"/>
            </a:pPr>
            <a:r>
              <a:rPr lang="nl-NL" sz="2400" dirty="0" smtClean="0"/>
              <a:t>Middelen</a:t>
            </a:r>
            <a:r>
              <a:rPr lang="nl-NL" sz="2400" dirty="0"/>
              <a:t>: welke </a:t>
            </a:r>
            <a:r>
              <a:rPr lang="nl-NL" sz="2400" dirty="0" smtClean="0"/>
              <a:t>communicatiemiddelen </a:t>
            </a:r>
            <a:r>
              <a:rPr lang="nl-NL" sz="2400" dirty="0"/>
              <a:t>zet u in</a:t>
            </a:r>
            <a:r>
              <a:rPr lang="nl-NL" sz="2400" dirty="0" smtClean="0"/>
              <a:t>?</a:t>
            </a:r>
          </a:p>
          <a:p>
            <a:pPr marL="342900" indent="-342900">
              <a:buFont typeface="Arial" panose="020B0604020202020204" pitchFamily="34" charset="0"/>
              <a:buChar char="•"/>
            </a:pPr>
            <a:r>
              <a:rPr lang="nl-NL" sz="2400" dirty="0" smtClean="0"/>
              <a:t>Organisatie</a:t>
            </a:r>
            <a:r>
              <a:rPr lang="nl-NL" sz="2400" dirty="0"/>
              <a:t>: wie doet </a:t>
            </a:r>
            <a:r>
              <a:rPr lang="nl-NL" sz="2400" dirty="0" smtClean="0"/>
              <a:t>wat?</a:t>
            </a:r>
          </a:p>
          <a:p>
            <a:pPr marL="342900" indent="-342900">
              <a:buFont typeface="Arial" panose="020B0604020202020204" pitchFamily="34" charset="0"/>
              <a:buChar char="•"/>
            </a:pPr>
            <a:r>
              <a:rPr lang="nl-NL" sz="2400" dirty="0" smtClean="0"/>
              <a:t>Begroting</a:t>
            </a:r>
            <a:r>
              <a:rPr lang="nl-NL" sz="2400" dirty="0"/>
              <a:t>: wat kost </a:t>
            </a:r>
            <a:r>
              <a:rPr lang="nl-NL" sz="2400" dirty="0" smtClean="0"/>
              <a:t>het?</a:t>
            </a:r>
          </a:p>
          <a:p>
            <a:pPr marL="342900" indent="-342900">
              <a:buFont typeface="Arial" panose="020B0604020202020204" pitchFamily="34" charset="0"/>
              <a:buChar char="•"/>
            </a:pPr>
            <a:r>
              <a:rPr lang="nl-NL" sz="2400" dirty="0" smtClean="0"/>
              <a:t>Planning</a:t>
            </a:r>
            <a:r>
              <a:rPr lang="nl-NL" sz="2400" dirty="0"/>
              <a:t>: wanneer gebeurt wat?</a:t>
            </a:r>
            <a:endParaRPr lang="nl-NL" sz="2400" dirty="0">
              <a:latin typeface="+mj-lt"/>
            </a:endParaRPr>
          </a:p>
        </p:txBody>
      </p:sp>
      <p:sp>
        <p:nvSpPr>
          <p:cNvPr id="6" name="Rechthoek 5"/>
          <p:cNvSpPr/>
          <p:nvPr/>
        </p:nvSpPr>
        <p:spPr>
          <a:xfrm>
            <a:off x="239480" y="6243732"/>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100252689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9747006"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Checklist: Communicatieplan</a:t>
            </a:r>
            <a:endParaRPr lang="nl-NL" b="1" dirty="0">
              <a:solidFill>
                <a:srgbClr val="FF0066"/>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Rechthoek 2"/>
          <p:cNvSpPr/>
          <p:nvPr/>
        </p:nvSpPr>
        <p:spPr>
          <a:xfrm>
            <a:off x="1419225" y="1942364"/>
            <a:ext cx="9254637" cy="2677656"/>
          </a:xfrm>
          <a:prstGeom prst="rect">
            <a:avLst/>
          </a:prstGeom>
        </p:spPr>
        <p:txBody>
          <a:bodyPr wrap="square">
            <a:spAutoFit/>
          </a:bodyPr>
          <a:lstStyle/>
          <a:p>
            <a:pPr marL="285750" indent="-285750">
              <a:buFont typeface="Arial" panose="020B0604020202020204" pitchFamily="34" charset="0"/>
              <a:buChar char="•"/>
            </a:pPr>
            <a:r>
              <a:rPr lang="nl-NL" sz="2400" dirty="0" smtClean="0"/>
              <a:t>Hoe </a:t>
            </a:r>
            <a:r>
              <a:rPr lang="nl-NL" sz="2400" dirty="0"/>
              <a:t>geeft u bekendheid aan het </a:t>
            </a:r>
            <a:r>
              <a:rPr lang="nl-NL" sz="2400" dirty="0" smtClean="0"/>
              <a:t>project?</a:t>
            </a:r>
          </a:p>
          <a:p>
            <a:pPr marL="285750" indent="-285750">
              <a:buFont typeface="Arial" panose="020B0604020202020204" pitchFamily="34" charset="0"/>
              <a:buChar char="•"/>
            </a:pPr>
            <a:r>
              <a:rPr lang="nl-NL" sz="2400" dirty="0" smtClean="0"/>
              <a:t>Welke </a:t>
            </a:r>
            <a:r>
              <a:rPr lang="nl-NL" sz="2400" dirty="0"/>
              <a:t>activiteiten kunt u </a:t>
            </a:r>
            <a:r>
              <a:rPr lang="nl-NL" sz="2400" dirty="0" smtClean="0"/>
              <a:t>gebruiken?</a:t>
            </a:r>
          </a:p>
          <a:p>
            <a:pPr marL="285750" indent="-285750">
              <a:buFont typeface="Arial" panose="020B0604020202020204" pitchFamily="34" charset="0"/>
              <a:buChar char="•"/>
            </a:pPr>
            <a:r>
              <a:rPr lang="nl-NL" sz="2400" dirty="0" smtClean="0"/>
              <a:t>Wat </a:t>
            </a:r>
            <a:r>
              <a:rPr lang="nl-NL" sz="2400" dirty="0"/>
              <a:t>wilt u met communicatie </a:t>
            </a:r>
            <a:r>
              <a:rPr lang="nl-NL" sz="2400" dirty="0" smtClean="0"/>
              <a:t>bereiken?</a:t>
            </a:r>
          </a:p>
          <a:p>
            <a:pPr marL="285750" indent="-285750">
              <a:buFont typeface="Arial" panose="020B0604020202020204" pitchFamily="34" charset="0"/>
              <a:buChar char="•"/>
            </a:pPr>
            <a:r>
              <a:rPr lang="nl-NL" sz="2400" dirty="0" smtClean="0"/>
              <a:t>Op </a:t>
            </a:r>
            <a:r>
              <a:rPr lang="nl-NL" sz="2400" dirty="0"/>
              <a:t>wie richt u </a:t>
            </a:r>
            <a:r>
              <a:rPr lang="nl-NL" sz="2400" dirty="0" smtClean="0"/>
              <a:t>zich?</a:t>
            </a:r>
          </a:p>
          <a:p>
            <a:pPr marL="285750" indent="-285750">
              <a:buFont typeface="Arial" panose="020B0604020202020204" pitchFamily="34" charset="0"/>
              <a:buChar char="•"/>
            </a:pPr>
            <a:r>
              <a:rPr lang="nl-NL" sz="2400" dirty="0" smtClean="0"/>
              <a:t>Wat </a:t>
            </a:r>
            <a:r>
              <a:rPr lang="nl-NL" sz="2400" dirty="0"/>
              <a:t>is de </a:t>
            </a:r>
            <a:r>
              <a:rPr lang="nl-NL" sz="2400" dirty="0" smtClean="0"/>
              <a:t>boodschap?</a:t>
            </a:r>
          </a:p>
          <a:p>
            <a:pPr marL="285750" indent="-285750">
              <a:buFont typeface="Arial" panose="020B0604020202020204" pitchFamily="34" charset="0"/>
              <a:buChar char="•"/>
            </a:pPr>
            <a:r>
              <a:rPr lang="nl-NL" sz="2400" dirty="0" smtClean="0"/>
              <a:t>Welke </a:t>
            </a:r>
            <a:r>
              <a:rPr lang="nl-NL" sz="2400" dirty="0"/>
              <a:t>communicatiemiddelen zet u in, hoe en </a:t>
            </a:r>
            <a:r>
              <a:rPr lang="nl-NL" sz="2400" dirty="0" smtClean="0"/>
              <a:t>wanneer?</a:t>
            </a:r>
          </a:p>
          <a:p>
            <a:pPr marL="285750" indent="-285750">
              <a:buFont typeface="Arial" panose="020B0604020202020204" pitchFamily="34" charset="0"/>
              <a:buChar char="•"/>
            </a:pPr>
            <a:r>
              <a:rPr lang="nl-NL" sz="2400" dirty="0" smtClean="0"/>
              <a:t>Welke </a:t>
            </a:r>
            <a:r>
              <a:rPr lang="nl-NL" sz="2400" dirty="0"/>
              <a:t>mogelijkheden zijn er voor ‘free </a:t>
            </a:r>
            <a:r>
              <a:rPr lang="nl-NL" sz="2400" dirty="0" err="1"/>
              <a:t>publicity</a:t>
            </a:r>
            <a:r>
              <a:rPr lang="nl-NL" sz="2400" dirty="0"/>
              <a:t>’</a:t>
            </a:r>
            <a:endParaRPr lang="nl-NL" sz="2400" dirty="0">
              <a:latin typeface="+mj-lt"/>
            </a:endParaRPr>
          </a:p>
        </p:txBody>
      </p:sp>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12240577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9747006"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Checklist: Begroting en dekkingsplan</a:t>
            </a:r>
            <a:endParaRPr lang="nl-NL" b="1" dirty="0">
              <a:solidFill>
                <a:srgbClr val="FF0066"/>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Rechthoek 2"/>
          <p:cNvSpPr/>
          <p:nvPr/>
        </p:nvSpPr>
        <p:spPr>
          <a:xfrm>
            <a:off x="1419225" y="1854441"/>
            <a:ext cx="9254637" cy="4524315"/>
          </a:xfrm>
          <a:prstGeom prst="rect">
            <a:avLst/>
          </a:prstGeom>
        </p:spPr>
        <p:txBody>
          <a:bodyPr wrap="square">
            <a:spAutoFit/>
          </a:bodyPr>
          <a:lstStyle/>
          <a:p>
            <a:pPr marL="285750" indent="-285750">
              <a:buFont typeface="Arial" panose="020B0604020202020204" pitchFamily="34" charset="0"/>
              <a:buChar char="•"/>
            </a:pPr>
            <a:r>
              <a:rPr lang="nl-NL" sz="2400" dirty="0" smtClean="0">
                <a:latin typeface="+mj-lt"/>
              </a:rPr>
              <a:t>Wat </a:t>
            </a:r>
            <a:r>
              <a:rPr lang="nl-NL" sz="2400" dirty="0">
                <a:latin typeface="+mj-lt"/>
              </a:rPr>
              <a:t>is het </a:t>
            </a:r>
            <a:r>
              <a:rPr lang="nl-NL" sz="2400" dirty="0" smtClean="0">
                <a:latin typeface="+mj-lt"/>
              </a:rPr>
              <a:t>projectbudget?</a:t>
            </a:r>
          </a:p>
          <a:p>
            <a:pPr marL="285750" indent="-285750">
              <a:buFont typeface="Arial" panose="020B0604020202020204" pitchFamily="34" charset="0"/>
              <a:buChar char="•"/>
            </a:pPr>
            <a:r>
              <a:rPr lang="nl-NL" sz="2400" dirty="0" smtClean="0">
                <a:latin typeface="+mj-lt"/>
              </a:rPr>
              <a:t>Wie </a:t>
            </a:r>
            <a:r>
              <a:rPr lang="nl-NL" sz="2400" dirty="0">
                <a:latin typeface="+mj-lt"/>
              </a:rPr>
              <a:t>beheert het </a:t>
            </a:r>
            <a:r>
              <a:rPr lang="nl-NL" sz="2400" dirty="0" smtClean="0">
                <a:latin typeface="+mj-lt"/>
              </a:rPr>
              <a:t>geld?</a:t>
            </a:r>
          </a:p>
          <a:p>
            <a:pPr marL="285750" indent="-285750">
              <a:buFont typeface="Arial" panose="020B0604020202020204" pitchFamily="34" charset="0"/>
              <a:buChar char="•"/>
            </a:pPr>
            <a:r>
              <a:rPr lang="nl-NL" sz="2400" dirty="0" smtClean="0">
                <a:latin typeface="+mj-lt"/>
              </a:rPr>
              <a:t>Wie </a:t>
            </a:r>
            <a:r>
              <a:rPr lang="nl-NL" sz="2400" dirty="0">
                <a:latin typeface="+mj-lt"/>
              </a:rPr>
              <a:t>is gemachtigd om geld uit te </a:t>
            </a:r>
            <a:r>
              <a:rPr lang="nl-NL" sz="2400" dirty="0" smtClean="0">
                <a:latin typeface="+mj-lt"/>
              </a:rPr>
              <a:t>geven?</a:t>
            </a:r>
          </a:p>
          <a:p>
            <a:pPr marL="285750" indent="-285750">
              <a:buFont typeface="Arial" panose="020B0604020202020204" pitchFamily="34" charset="0"/>
              <a:buChar char="•"/>
            </a:pPr>
            <a:r>
              <a:rPr lang="nl-NL" sz="2400" dirty="0" smtClean="0">
                <a:latin typeface="+mj-lt"/>
              </a:rPr>
              <a:t>Hoeveel </a:t>
            </a:r>
            <a:r>
              <a:rPr lang="nl-NL" sz="2400" dirty="0">
                <a:latin typeface="+mj-lt"/>
              </a:rPr>
              <a:t>kosten de activiteiten in het </a:t>
            </a:r>
            <a:r>
              <a:rPr lang="nl-NL" sz="2400" dirty="0" smtClean="0">
                <a:latin typeface="+mj-lt"/>
              </a:rPr>
              <a:t>project?</a:t>
            </a:r>
          </a:p>
          <a:p>
            <a:pPr marL="285750" indent="-285750">
              <a:buFont typeface="Arial" panose="020B0604020202020204" pitchFamily="34" charset="0"/>
              <a:buChar char="•"/>
            </a:pPr>
            <a:r>
              <a:rPr lang="nl-NL" sz="2400" dirty="0" smtClean="0">
                <a:latin typeface="+mj-lt"/>
              </a:rPr>
              <a:t>Zijn </a:t>
            </a:r>
            <a:r>
              <a:rPr lang="nl-NL" sz="2400" dirty="0">
                <a:latin typeface="+mj-lt"/>
              </a:rPr>
              <a:t>er mogelijkheden voor fondsen of subsidies? </a:t>
            </a:r>
            <a:endParaRPr lang="nl-NL" sz="2400" dirty="0" smtClean="0">
              <a:latin typeface="+mj-lt"/>
            </a:endParaRPr>
          </a:p>
          <a:p>
            <a:pPr marL="285750" indent="-285750">
              <a:buFont typeface="Arial" panose="020B0604020202020204" pitchFamily="34" charset="0"/>
              <a:buChar char="•"/>
            </a:pPr>
            <a:r>
              <a:rPr lang="nl-NL" sz="2400" dirty="0" smtClean="0">
                <a:latin typeface="+mj-lt"/>
              </a:rPr>
              <a:t>Wie is verantwoordelijk voor de aanvraag van subsidies en/of fondsen?</a:t>
            </a:r>
          </a:p>
          <a:p>
            <a:pPr marL="285750" indent="-285750">
              <a:buFont typeface="Arial" panose="020B0604020202020204" pitchFamily="34" charset="0"/>
              <a:buChar char="•"/>
            </a:pPr>
            <a:r>
              <a:rPr lang="nl-NL" sz="2400" dirty="0" smtClean="0">
                <a:latin typeface="+mj-lt"/>
              </a:rPr>
              <a:t>Zijn </a:t>
            </a:r>
            <a:r>
              <a:rPr lang="nl-NL" sz="2400" dirty="0">
                <a:latin typeface="+mj-lt"/>
              </a:rPr>
              <a:t>er andere mogelijkheden om inkomsten te genereren? </a:t>
            </a:r>
            <a:r>
              <a:rPr lang="nl-NL" sz="2400" dirty="0" smtClean="0">
                <a:latin typeface="+mj-lt"/>
              </a:rPr>
              <a:t>Denk </a:t>
            </a:r>
            <a:r>
              <a:rPr lang="nl-NL" sz="2400" dirty="0">
                <a:latin typeface="+mj-lt"/>
              </a:rPr>
              <a:t>aan sponsoring, bijdrage van deelnemers of verkoop van </a:t>
            </a:r>
            <a:r>
              <a:rPr lang="nl-NL" sz="2400" dirty="0" smtClean="0">
                <a:latin typeface="+mj-lt"/>
              </a:rPr>
              <a:t>artikelen.</a:t>
            </a:r>
          </a:p>
          <a:p>
            <a:pPr marL="285750" indent="-285750">
              <a:buFont typeface="Arial" panose="020B0604020202020204" pitchFamily="34" charset="0"/>
              <a:buChar char="•"/>
            </a:pPr>
            <a:r>
              <a:rPr lang="nl-NL" sz="2400" dirty="0" smtClean="0">
                <a:latin typeface="+mj-lt"/>
              </a:rPr>
              <a:t>Hoe </a:t>
            </a:r>
            <a:r>
              <a:rPr lang="nl-NL" sz="2400" dirty="0">
                <a:latin typeface="+mj-lt"/>
              </a:rPr>
              <a:t>wordt omgegaan met </a:t>
            </a:r>
            <a:r>
              <a:rPr lang="nl-NL" sz="2400" dirty="0" smtClean="0">
                <a:latin typeface="+mj-lt"/>
              </a:rPr>
              <a:t>overschrijdingen van budget?</a:t>
            </a:r>
          </a:p>
          <a:p>
            <a:pPr marL="285750" indent="-285750">
              <a:buFont typeface="Arial" panose="020B0604020202020204" pitchFamily="34" charset="0"/>
              <a:buChar char="•"/>
            </a:pPr>
            <a:r>
              <a:rPr lang="nl-NL" sz="2400" dirty="0" smtClean="0">
                <a:latin typeface="+mj-lt"/>
              </a:rPr>
              <a:t>Wat </a:t>
            </a:r>
            <a:r>
              <a:rPr lang="nl-NL" sz="2400" dirty="0">
                <a:latin typeface="+mj-lt"/>
              </a:rPr>
              <a:t>doet u met prijsstijgingen en andere financiële </a:t>
            </a:r>
            <a:r>
              <a:rPr lang="nl-NL" sz="2400" dirty="0" smtClean="0">
                <a:latin typeface="+mj-lt"/>
              </a:rPr>
              <a:t>wijzigingen?</a:t>
            </a:r>
          </a:p>
          <a:p>
            <a:pPr marL="285750" indent="-285750">
              <a:buFont typeface="Arial" panose="020B0604020202020204" pitchFamily="34" charset="0"/>
              <a:buChar char="•"/>
            </a:pPr>
            <a:r>
              <a:rPr lang="nl-NL" sz="2400" dirty="0" smtClean="0">
                <a:latin typeface="+mj-lt"/>
              </a:rPr>
              <a:t>Wie </a:t>
            </a:r>
            <a:r>
              <a:rPr lang="nl-NL" sz="2400" dirty="0">
                <a:latin typeface="+mj-lt"/>
              </a:rPr>
              <a:t>maakt de begroting? </a:t>
            </a:r>
            <a:endParaRPr lang="nl-NL" sz="2400" dirty="0" smtClean="0">
              <a:latin typeface="+mj-lt"/>
            </a:endParaRPr>
          </a:p>
          <a:p>
            <a:pPr marL="285750" indent="-285750">
              <a:buFont typeface="Arial" panose="020B0604020202020204" pitchFamily="34" charset="0"/>
              <a:buChar char="•"/>
            </a:pPr>
            <a:r>
              <a:rPr lang="nl-NL" sz="2400" dirty="0" smtClean="0">
                <a:latin typeface="+mj-lt"/>
              </a:rPr>
              <a:t>In </a:t>
            </a:r>
            <a:r>
              <a:rPr lang="nl-NL" sz="2400" dirty="0">
                <a:latin typeface="+mj-lt"/>
              </a:rPr>
              <a:t>welke administratief systeem?</a:t>
            </a:r>
          </a:p>
        </p:txBody>
      </p:sp>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253838670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9747006"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Checklist: Evaluatie</a:t>
            </a:r>
            <a:endParaRPr lang="nl-NL" b="1" dirty="0">
              <a:solidFill>
                <a:srgbClr val="FF0066"/>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Rechthoek 2"/>
          <p:cNvSpPr/>
          <p:nvPr/>
        </p:nvSpPr>
        <p:spPr>
          <a:xfrm>
            <a:off x="1419225" y="2012706"/>
            <a:ext cx="9254637" cy="3785652"/>
          </a:xfrm>
          <a:prstGeom prst="rect">
            <a:avLst/>
          </a:prstGeom>
        </p:spPr>
        <p:txBody>
          <a:bodyPr wrap="square">
            <a:spAutoFit/>
          </a:bodyPr>
          <a:lstStyle/>
          <a:p>
            <a:pPr marL="285750" indent="-285750">
              <a:buFont typeface="Arial" panose="020B0604020202020204" pitchFamily="34" charset="0"/>
              <a:buChar char="•"/>
            </a:pPr>
            <a:r>
              <a:rPr lang="nl-NL" sz="2400" dirty="0" smtClean="0"/>
              <a:t>Hoe </a:t>
            </a:r>
            <a:r>
              <a:rPr lang="nl-NL" sz="2400" dirty="0"/>
              <a:t>gaat u het project evalueren? </a:t>
            </a:r>
            <a:endParaRPr lang="nl-NL" sz="2400" dirty="0" smtClean="0"/>
          </a:p>
          <a:p>
            <a:pPr marL="285750" indent="-285750">
              <a:buFont typeface="Arial" panose="020B0604020202020204" pitchFamily="34" charset="0"/>
              <a:buChar char="•"/>
            </a:pPr>
            <a:r>
              <a:rPr lang="nl-NL" sz="2400" dirty="0" smtClean="0"/>
              <a:t>Welke onderdelen </a:t>
            </a:r>
            <a:r>
              <a:rPr lang="nl-NL" sz="2400" dirty="0"/>
              <a:t>evalueert </a:t>
            </a:r>
            <a:r>
              <a:rPr lang="nl-NL" sz="2400" dirty="0" smtClean="0"/>
              <a:t>u?</a:t>
            </a:r>
          </a:p>
          <a:p>
            <a:pPr marL="285750" indent="-285750">
              <a:buFont typeface="Arial" panose="020B0604020202020204" pitchFamily="34" charset="0"/>
              <a:buChar char="•"/>
            </a:pPr>
            <a:r>
              <a:rPr lang="nl-NL" sz="2400" dirty="0" smtClean="0"/>
              <a:t>Zijn </a:t>
            </a:r>
            <a:r>
              <a:rPr lang="nl-NL" sz="2400" dirty="0"/>
              <a:t>de </a:t>
            </a:r>
            <a:r>
              <a:rPr lang="nl-NL" sz="2400" dirty="0" smtClean="0"/>
              <a:t>doelen gehaald?</a:t>
            </a:r>
          </a:p>
          <a:p>
            <a:pPr marL="285750" indent="-285750">
              <a:buFont typeface="Arial" panose="020B0604020202020204" pitchFamily="34" charset="0"/>
              <a:buChar char="•"/>
            </a:pPr>
            <a:r>
              <a:rPr lang="nl-NL" sz="2400" dirty="0"/>
              <a:t>I</a:t>
            </a:r>
            <a:r>
              <a:rPr lang="nl-NL" sz="2400" dirty="0" smtClean="0"/>
              <a:t>s </a:t>
            </a:r>
            <a:r>
              <a:rPr lang="nl-NL" sz="2400" dirty="0"/>
              <a:t>de doelgroep tevreden? </a:t>
            </a:r>
            <a:endParaRPr lang="nl-NL" sz="2400" dirty="0" smtClean="0"/>
          </a:p>
          <a:p>
            <a:pPr marL="285750" indent="-285750">
              <a:buFont typeface="Arial" panose="020B0604020202020204" pitchFamily="34" charset="0"/>
              <a:buChar char="•"/>
            </a:pPr>
            <a:r>
              <a:rPr lang="nl-NL" sz="2400" dirty="0" smtClean="0"/>
              <a:t>Zijn </a:t>
            </a:r>
            <a:r>
              <a:rPr lang="nl-NL" sz="2400" dirty="0"/>
              <a:t>de medewerkers </a:t>
            </a:r>
            <a:r>
              <a:rPr lang="nl-NL" sz="2400" dirty="0" smtClean="0"/>
              <a:t>tevreden?</a:t>
            </a:r>
          </a:p>
          <a:p>
            <a:pPr marL="285750" indent="-285750">
              <a:buFont typeface="Arial" panose="020B0604020202020204" pitchFamily="34" charset="0"/>
              <a:buChar char="•"/>
            </a:pPr>
            <a:r>
              <a:rPr lang="nl-NL" sz="2400" dirty="0" smtClean="0"/>
              <a:t>Wat </a:t>
            </a:r>
            <a:r>
              <a:rPr lang="nl-NL" sz="2400" dirty="0"/>
              <a:t>ging goed en wat </a:t>
            </a:r>
            <a:r>
              <a:rPr lang="nl-NL" sz="2400" dirty="0" smtClean="0"/>
              <a:t>minder</a:t>
            </a:r>
            <a:r>
              <a:rPr lang="nl-NL" sz="2400" dirty="0"/>
              <a:t>? </a:t>
            </a:r>
            <a:endParaRPr lang="nl-NL" sz="2400" dirty="0" smtClean="0"/>
          </a:p>
          <a:p>
            <a:pPr marL="285750" indent="-285750">
              <a:buFont typeface="Arial" panose="020B0604020202020204" pitchFamily="34" charset="0"/>
              <a:buChar char="•"/>
            </a:pPr>
            <a:r>
              <a:rPr lang="nl-NL" sz="2400" dirty="0" smtClean="0"/>
              <a:t>Wat </a:t>
            </a:r>
            <a:r>
              <a:rPr lang="nl-NL" sz="2400" dirty="0"/>
              <a:t>zou u achteraf anders </a:t>
            </a:r>
            <a:r>
              <a:rPr lang="nl-NL" sz="2400" dirty="0" smtClean="0"/>
              <a:t>doen?</a:t>
            </a:r>
          </a:p>
          <a:p>
            <a:pPr marL="285750" indent="-285750">
              <a:buFont typeface="Arial" panose="020B0604020202020204" pitchFamily="34" charset="0"/>
              <a:buChar char="•"/>
            </a:pPr>
            <a:r>
              <a:rPr lang="nl-NL" sz="2400" dirty="0" smtClean="0"/>
              <a:t>Moet </a:t>
            </a:r>
            <a:r>
              <a:rPr lang="nl-NL" sz="2400" dirty="0"/>
              <a:t>u een verslag maken voor subsidiegevers of fondsverstrekkers</a:t>
            </a:r>
            <a:r>
              <a:rPr lang="nl-NL" sz="2400" dirty="0" smtClean="0"/>
              <a:t>?</a:t>
            </a:r>
          </a:p>
          <a:p>
            <a:pPr marL="285750" indent="-285750">
              <a:buFont typeface="Arial" panose="020B0604020202020204" pitchFamily="34" charset="0"/>
              <a:buChar char="•"/>
            </a:pPr>
            <a:r>
              <a:rPr lang="nl-NL" sz="2400" dirty="0" smtClean="0"/>
              <a:t>Is </a:t>
            </a:r>
            <a:r>
              <a:rPr lang="nl-NL" sz="2400" dirty="0"/>
              <a:t>er een financieel verslag </a:t>
            </a:r>
            <a:r>
              <a:rPr lang="nl-NL" sz="2400" dirty="0" smtClean="0"/>
              <a:t>nodig?</a:t>
            </a:r>
          </a:p>
          <a:p>
            <a:pPr marL="285750" indent="-285750">
              <a:buFont typeface="Arial" panose="020B0604020202020204" pitchFamily="34" charset="0"/>
              <a:buChar char="•"/>
            </a:pPr>
            <a:r>
              <a:rPr lang="nl-NL" sz="2400" dirty="0" smtClean="0"/>
              <a:t>Hoe </a:t>
            </a:r>
            <a:r>
              <a:rPr lang="nl-NL" sz="2400" dirty="0"/>
              <a:t>sluit u het project af?</a:t>
            </a:r>
            <a:endParaRPr lang="nl-NL" sz="2400" dirty="0">
              <a:latin typeface="+mj-lt"/>
            </a:endParaRPr>
          </a:p>
        </p:txBody>
      </p:sp>
      <p:sp>
        <p:nvSpPr>
          <p:cNvPr id="6" name="Rechthoek 5"/>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271627661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Titel 1"/>
          <p:cNvSpPr txBox="1">
            <a:spLocks/>
          </p:cNvSpPr>
          <p:nvPr/>
        </p:nvSpPr>
        <p:spPr>
          <a:xfrm>
            <a:off x="1419225" y="693217"/>
            <a:ext cx="9747006"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nl-NL" dirty="0" smtClean="0">
                <a:solidFill>
                  <a:srgbClr val="FF0066"/>
                </a:solidFill>
              </a:rPr>
              <a:t>Hoe moet het niet!</a:t>
            </a:r>
            <a:endParaRPr lang="nl-NL" b="1" dirty="0">
              <a:solidFill>
                <a:srgbClr val="FF0066"/>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Rechthoek 2"/>
          <p:cNvSpPr/>
          <p:nvPr/>
        </p:nvSpPr>
        <p:spPr>
          <a:xfrm>
            <a:off x="1419225" y="2012706"/>
            <a:ext cx="9254637" cy="461665"/>
          </a:xfrm>
          <a:prstGeom prst="rect">
            <a:avLst/>
          </a:prstGeom>
        </p:spPr>
        <p:txBody>
          <a:bodyPr wrap="square">
            <a:spAutoFit/>
          </a:bodyPr>
          <a:lstStyle/>
          <a:p>
            <a:r>
              <a:rPr lang="nl-NL" sz="2400" dirty="0" smtClean="0"/>
              <a:t>www.briljantemislukkingen.nl</a:t>
            </a:r>
            <a:endParaRPr lang="nl-NL" sz="2400" dirty="0"/>
          </a:p>
        </p:txBody>
      </p:sp>
      <p:pic>
        <p:nvPicPr>
          <p:cNvPr id="6" name="Afbeelding 5"/>
          <p:cNvPicPr>
            <a:picLocks noChangeAspect="1"/>
          </p:cNvPicPr>
          <p:nvPr/>
        </p:nvPicPr>
        <p:blipFill>
          <a:blip r:embed="rId4"/>
          <a:stretch>
            <a:fillRect/>
          </a:stretch>
        </p:blipFill>
        <p:spPr>
          <a:xfrm>
            <a:off x="4639910" y="3399845"/>
            <a:ext cx="2813265" cy="1850833"/>
          </a:xfrm>
          <a:prstGeom prst="rect">
            <a:avLst/>
          </a:prstGeom>
        </p:spPr>
      </p:pic>
      <p:sp>
        <p:nvSpPr>
          <p:cNvPr id="7" name="Rechthoek 6"/>
          <p:cNvSpPr/>
          <p:nvPr/>
        </p:nvSpPr>
        <p:spPr>
          <a:xfrm>
            <a:off x="239480" y="6229444"/>
            <a:ext cx="1107996" cy="307777"/>
          </a:xfrm>
          <a:prstGeom prst="rect">
            <a:avLst/>
          </a:prstGeom>
        </p:spPr>
        <p:txBody>
          <a:bodyPr wrap="none">
            <a:spAutoFit/>
          </a:bodyPr>
          <a:lstStyle/>
          <a:p>
            <a:r>
              <a:rPr lang="nl-NL" sz="1400" b="1" dirty="0" smtClean="0"/>
              <a:t>6.	Tips	</a:t>
            </a:r>
            <a:endParaRPr lang="nl-NL" sz="1400" dirty="0"/>
          </a:p>
        </p:txBody>
      </p:sp>
    </p:spTree>
    <p:extLst>
      <p:ext uri="{BB962C8B-B14F-4D97-AF65-F5344CB8AC3E}">
        <p14:creationId xmlns:p14="http://schemas.microsoft.com/office/powerpoint/2010/main" val="2021639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Titel 1"/>
          <p:cNvSpPr>
            <a:spLocks noGrp="1"/>
          </p:cNvSpPr>
          <p:nvPr>
            <p:ph type="title"/>
          </p:nvPr>
        </p:nvSpPr>
        <p:spPr>
          <a:xfrm>
            <a:off x="1419225" y="964276"/>
            <a:ext cx="10772775" cy="1658198"/>
          </a:xfrm>
        </p:spPr>
        <p:txBody>
          <a:bodyPr/>
          <a:lstStyle/>
          <a:p>
            <a:r>
              <a:rPr lang="nl-NL" b="1" dirty="0" smtClean="0"/>
              <a:t>Van idee naar concept</a:t>
            </a:r>
            <a:endParaRPr lang="nl-NL" b="1" dirty="0"/>
          </a:p>
        </p:txBody>
      </p:sp>
      <p:sp>
        <p:nvSpPr>
          <p:cNvPr id="13" name="Tekstvak 12"/>
          <p:cNvSpPr txBox="1"/>
          <p:nvPr/>
        </p:nvSpPr>
        <p:spPr>
          <a:xfrm>
            <a:off x="1419225" y="2575157"/>
            <a:ext cx="9021883" cy="4739759"/>
          </a:xfrm>
          <a:prstGeom prst="rect">
            <a:avLst/>
          </a:prstGeom>
          <a:noFill/>
        </p:spPr>
        <p:txBody>
          <a:bodyPr wrap="square" rtlCol="0">
            <a:spAutoFit/>
          </a:bodyPr>
          <a:lstStyle/>
          <a:p>
            <a:r>
              <a:rPr lang="nl-NL" sz="2400" dirty="0"/>
              <a:t>Bij fondswerving gaat het om de financiering van het idee. </a:t>
            </a:r>
            <a:endParaRPr lang="nl-NL" sz="2400" dirty="0" smtClean="0"/>
          </a:p>
          <a:p>
            <a:r>
              <a:rPr lang="nl-NL" sz="2400" dirty="0" smtClean="0"/>
              <a:t>Het </a:t>
            </a:r>
            <a:r>
              <a:rPr lang="nl-NL" sz="2400" dirty="0"/>
              <a:t>is </a:t>
            </a:r>
            <a:r>
              <a:rPr lang="nl-NL" sz="2400" dirty="0" smtClean="0"/>
              <a:t>dus belangrijk </a:t>
            </a:r>
            <a:r>
              <a:rPr lang="nl-NL" sz="2400" dirty="0"/>
              <a:t>om het idee concreet te </a:t>
            </a:r>
            <a:r>
              <a:rPr lang="nl-NL" sz="2400" dirty="0" smtClean="0"/>
              <a:t>maken. </a:t>
            </a:r>
          </a:p>
          <a:p>
            <a:endParaRPr lang="nl-NL" sz="2400" dirty="0"/>
          </a:p>
          <a:p>
            <a:r>
              <a:rPr lang="nl-NL" sz="2400" dirty="0" smtClean="0"/>
              <a:t>TIPS</a:t>
            </a:r>
          </a:p>
          <a:p>
            <a:pPr marL="285750" indent="-285750">
              <a:buFont typeface="Wingdings" panose="05000000000000000000" pitchFamily="2" charset="2"/>
              <a:buChar char="ü"/>
            </a:pPr>
            <a:r>
              <a:rPr lang="nl-NL" sz="2400" dirty="0" smtClean="0"/>
              <a:t>Dit proces kost tijd!</a:t>
            </a:r>
          </a:p>
          <a:p>
            <a:pPr marL="342900" indent="-342900">
              <a:buFont typeface="Wingdings" panose="05000000000000000000" pitchFamily="2" charset="2"/>
              <a:buChar char="ü"/>
            </a:pPr>
            <a:r>
              <a:rPr lang="nl-NL" sz="2400" dirty="0" smtClean="0"/>
              <a:t>Dus neem de tijd en slaap er nog eens een nachtje over.</a:t>
            </a:r>
          </a:p>
          <a:p>
            <a:pPr marL="342900" indent="-342900">
              <a:buFont typeface="Wingdings" panose="05000000000000000000" pitchFamily="2" charset="2"/>
              <a:buChar char="ü"/>
            </a:pPr>
            <a:r>
              <a:rPr lang="nl-NL" sz="2400" dirty="0" smtClean="0"/>
              <a:t>Deel jouw idee met anderen.</a:t>
            </a:r>
          </a:p>
          <a:p>
            <a:pPr marL="342900" indent="-342900">
              <a:buFont typeface="Wingdings" panose="05000000000000000000" pitchFamily="2" charset="2"/>
              <a:buChar char="ü"/>
            </a:pPr>
            <a:r>
              <a:rPr lang="nl-NL" sz="2400" dirty="0"/>
              <a:t>Vertel een verhaal.</a:t>
            </a:r>
          </a:p>
          <a:p>
            <a:pPr marL="342900" indent="-342900">
              <a:buFont typeface="Wingdings" panose="05000000000000000000" pitchFamily="2" charset="2"/>
              <a:buChar char="ü"/>
            </a:pPr>
            <a:r>
              <a:rPr lang="nl-NL" sz="2400" dirty="0" smtClean="0"/>
              <a:t>Doe meer dan verwacht!</a:t>
            </a:r>
            <a:endParaRPr lang="nl-NL" sz="2400" dirty="0"/>
          </a:p>
          <a:p>
            <a:endParaRPr lang="nl-NL" sz="2400" dirty="0"/>
          </a:p>
          <a:p>
            <a:endParaRPr lang="nl-NL" sz="2400" dirty="0"/>
          </a:p>
          <a:p>
            <a:endParaRPr lang="nl-NL" sz="2400" dirty="0"/>
          </a:p>
          <a:p>
            <a:pPr marL="285750" indent="-285750">
              <a:buFont typeface="Arial" panose="020B0604020202020204" pitchFamily="34" charset="0"/>
              <a:buChar char="•"/>
            </a:pPr>
            <a:endParaRPr lang="nl-NL" sz="1400" dirty="0" smtClean="0"/>
          </a:p>
        </p:txBody>
      </p:sp>
      <p:pic>
        <p:nvPicPr>
          <p:cNvPr id="9" name="Afbeelding 8"/>
          <p:cNvPicPr>
            <a:picLocks noChangeAspect="1"/>
          </p:cNvPicPr>
          <p:nvPr/>
        </p:nvPicPr>
        <p:blipFill>
          <a:blip r:embed="rId4"/>
          <a:stretch>
            <a:fillRect/>
          </a:stretch>
        </p:blipFill>
        <p:spPr>
          <a:xfrm>
            <a:off x="9608552" y="244276"/>
            <a:ext cx="2240000" cy="1440000"/>
          </a:xfrm>
          <a:prstGeom prst="rect">
            <a:avLst/>
          </a:prstGeom>
        </p:spPr>
      </p:pic>
      <p:sp>
        <p:nvSpPr>
          <p:cNvPr id="7" name="Rechthoek 6"/>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488388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0" name="Afbeelding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12015">
            <a:off x="3933714" y="2515255"/>
            <a:ext cx="1626506" cy="21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Tekstvak 8"/>
          <p:cNvSpPr txBox="1"/>
          <p:nvPr/>
        </p:nvSpPr>
        <p:spPr>
          <a:xfrm>
            <a:off x="1151411" y="4527565"/>
            <a:ext cx="2665846" cy="1354217"/>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just"/>
            <a:r>
              <a:rPr lang="nl-NL" sz="1600" dirty="0" smtClean="0"/>
              <a:t>Situatie: Losse stapels papier zorgen voor chaos. </a:t>
            </a:r>
          </a:p>
          <a:p>
            <a:pPr algn="just"/>
            <a:r>
              <a:rPr lang="nl-NL" sz="1600" dirty="0" smtClean="0"/>
              <a:t>Het idee: Je </a:t>
            </a:r>
            <a:r>
              <a:rPr lang="nl-NL" sz="1600" dirty="0"/>
              <a:t>kunt een stapel papier bij elkaar </a:t>
            </a:r>
            <a:r>
              <a:rPr lang="nl-NL" sz="1600" dirty="0" smtClean="0"/>
              <a:t>houden </a:t>
            </a:r>
            <a:r>
              <a:rPr lang="nl-NL" sz="1600" dirty="0"/>
              <a:t>door bijvoorbeeld metaaldraadje</a:t>
            </a:r>
            <a:r>
              <a:rPr lang="nl-NL" dirty="0" smtClean="0"/>
              <a:t>.</a:t>
            </a:r>
            <a:endParaRPr lang="nl-NL" dirty="0"/>
          </a:p>
        </p:txBody>
      </p:sp>
      <p:pic>
        <p:nvPicPr>
          <p:cNvPr id="13" name="Afbeelding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57293" y="2392638"/>
            <a:ext cx="1200000" cy="180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7" name="Afbeelding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76492" y="2348685"/>
            <a:ext cx="1800000" cy="180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8" name="Tekstvak 17"/>
          <p:cNvSpPr txBox="1"/>
          <p:nvPr/>
        </p:nvSpPr>
        <p:spPr>
          <a:xfrm>
            <a:off x="5638494" y="3038476"/>
            <a:ext cx="2328138" cy="2308324"/>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just"/>
            <a:r>
              <a:rPr lang="nl-NL" sz="1600" dirty="0"/>
              <a:t>Op 30 september 1841 patenteerde Sam </a:t>
            </a:r>
            <a:r>
              <a:rPr lang="nl-NL" sz="1600" dirty="0" err="1"/>
              <a:t>Slocum</a:t>
            </a:r>
            <a:r>
              <a:rPr lang="nl-NL" sz="1600" dirty="0"/>
              <a:t> een soort schietapparaat, waarmee naalden in het papier werden geschoten die het papier bij elkaar hielden. Deze machine zou de basis worden van de moderne nietmachine</a:t>
            </a:r>
            <a:r>
              <a:rPr lang="nl-NL" sz="1600" dirty="0" smtClean="0"/>
              <a:t>.</a:t>
            </a:r>
            <a:endParaRPr lang="nl-NL" sz="1600" dirty="0"/>
          </a:p>
        </p:txBody>
      </p:sp>
      <p:sp>
        <p:nvSpPr>
          <p:cNvPr id="21" name="Tekstvak 20"/>
          <p:cNvSpPr txBox="1"/>
          <p:nvPr/>
        </p:nvSpPr>
        <p:spPr>
          <a:xfrm>
            <a:off x="8471355" y="4377482"/>
            <a:ext cx="2205137" cy="1504300"/>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just"/>
            <a:r>
              <a:rPr lang="nl-NL" dirty="0" smtClean="0"/>
              <a:t>Goed idee? Een </a:t>
            </a:r>
            <a:r>
              <a:rPr lang="nl-NL" dirty="0"/>
              <a:t>nietmachine is een buitengewoon handig stukje gereedschap, een werelduitvinding! </a:t>
            </a:r>
            <a:endParaRPr lang="nl-NL" sz="1600" dirty="0"/>
          </a:p>
        </p:txBody>
      </p:sp>
      <p:sp>
        <p:nvSpPr>
          <p:cNvPr id="24" name="Titel 1"/>
          <p:cNvSpPr>
            <a:spLocks noGrp="1"/>
          </p:cNvSpPr>
          <p:nvPr>
            <p:ph type="title"/>
          </p:nvPr>
        </p:nvSpPr>
        <p:spPr>
          <a:xfrm>
            <a:off x="1419225" y="964276"/>
            <a:ext cx="10772775" cy="1658198"/>
          </a:xfrm>
        </p:spPr>
        <p:txBody>
          <a:bodyPr/>
          <a:lstStyle/>
          <a:p>
            <a:r>
              <a:rPr lang="nl-NL" b="1" dirty="0" smtClean="0"/>
              <a:t>Voorbeeld van een leuk idee!</a:t>
            </a:r>
            <a:endParaRPr lang="nl-NL" b="1" dirty="0"/>
          </a:p>
        </p:txBody>
      </p:sp>
      <p:sp>
        <p:nvSpPr>
          <p:cNvPr id="11" name="Rechthoek 10"/>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3230687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80" y="162588"/>
            <a:ext cx="2755901" cy="8016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2" descr="Logo-Gemeente-Tynaarlo-2283x10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68989" y="5881782"/>
            <a:ext cx="1579563" cy="695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5" name="Rechthoek 14"/>
          <p:cNvSpPr/>
          <p:nvPr/>
        </p:nvSpPr>
        <p:spPr>
          <a:xfrm>
            <a:off x="1309517" y="2236707"/>
            <a:ext cx="8702939" cy="2585323"/>
          </a:xfrm>
          <a:prstGeom prst="rect">
            <a:avLst/>
          </a:prstGeom>
        </p:spPr>
        <p:txBody>
          <a:bodyPr wrap="square">
            <a:spAutoFit/>
          </a:bodyPr>
          <a:lstStyle/>
          <a:p>
            <a:r>
              <a:rPr lang="nl-NL" sz="5400" b="1" dirty="0">
                <a:solidFill>
                  <a:srgbClr val="FF0000"/>
                </a:solidFill>
              </a:rPr>
              <a:t>Opdracht: Zet jouw idee zo concreet en krachtig mogelijk op papier.</a:t>
            </a:r>
          </a:p>
        </p:txBody>
      </p:sp>
      <p:pic>
        <p:nvPicPr>
          <p:cNvPr id="18" name="Afbeelding 17"/>
          <p:cNvPicPr>
            <a:picLocks noChangeAspect="1"/>
          </p:cNvPicPr>
          <p:nvPr/>
        </p:nvPicPr>
        <p:blipFill>
          <a:blip r:embed="rId4"/>
          <a:stretch>
            <a:fillRect/>
          </a:stretch>
        </p:blipFill>
        <p:spPr>
          <a:xfrm>
            <a:off x="9608552" y="244276"/>
            <a:ext cx="2240000" cy="1440000"/>
          </a:xfrm>
          <a:prstGeom prst="rect">
            <a:avLst/>
          </a:prstGeom>
        </p:spPr>
      </p:pic>
      <p:sp>
        <p:nvSpPr>
          <p:cNvPr id="6" name="Rechthoek 5"/>
          <p:cNvSpPr/>
          <p:nvPr/>
        </p:nvSpPr>
        <p:spPr>
          <a:xfrm>
            <a:off x="239480" y="6229444"/>
            <a:ext cx="1126334" cy="307777"/>
          </a:xfrm>
          <a:prstGeom prst="rect">
            <a:avLst/>
          </a:prstGeom>
        </p:spPr>
        <p:txBody>
          <a:bodyPr wrap="none">
            <a:spAutoFit/>
          </a:bodyPr>
          <a:lstStyle/>
          <a:p>
            <a:pPr marL="342900" indent="-342900">
              <a:buFont typeface="+mj-lt"/>
              <a:buAutoNum type="arabicPeriod"/>
            </a:pPr>
            <a:r>
              <a:rPr lang="nl-NL" sz="1400" b="1" dirty="0"/>
              <a:t>Het idee</a:t>
            </a:r>
          </a:p>
        </p:txBody>
      </p:sp>
    </p:spTree>
    <p:extLst>
      <p:ext uri="{BB962C8B-B14F-4D97-AF65-F5344CB8AC3E}">
        <p14:creationId xmlns:p14="http://schemas.microsoft.com/office/powerpoint/2010/main" val="1908263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2183</TotalTime>
  <Words>4296</Words>
  <Application>Microsoft Office PowerPoint</Application>
  <PresentationFormat>Breedbeeld</PresentationFormat>
  <Paragraphs>689</Paragraphs>
  <Slides>69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69</vt:i4>
      </vt:variant>
    </vt:vector>
  </HeadingPairs>
  <TitlesOfParts>
    <vt:vector size="74" baseType="lpstr">
      <vt:lpstr>Arial</vt:lpstr>
      <vt:lpstr>Calibri Light</vt:lpstr>
      <vt:lpstr>Verdana</vt:lpstr>
      <vt:lpstr>Wingdings</vt:lpstr>
      <vt:lpstr>Metropolitan</vt:lpstr>
      <vt:lpstr>Het geld ligt op de straat</vt:lpstr>
      <vt:lpstr>Het geld ligt op straat.</vt:lpstr>
      <vt:lpstr>Bezint eer ge begint!</vt:lpstr>
      <vt:lpstr>De zes stappen in Fondswerving</vt:lpstr>
      <vt:lpstr>PowerPoint-presentatie</vt:lpstr>
      <vt:lpstr>Het idee is de bron</vt:lpstr>
      <vt:lpstr>Van idee naar concept</vt:lpstr>
      <vt:lpstr>Voorbeeld van een leuk idee!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Gemeente Tynaarlo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geld ligt op de straat</dc:title>
  <dc:creator>Colenbrander, F.</dc:creator>
  <cp:lastModifiedBy>Jonker, G. (Gea)</cp:lastModifiedBy>
  <cp:revision>122</cp:revision>
  <dcterms:created xsi:type="dcterms:W3CDTF">2020-10-30T09:34:16Z</dcterms:created>
  <dcterms:modified xsi:type="dcterms:W3CDTF">2023-01-30T09:02:18Z</dcterms:modified>
</cp:coreProperties>
</file>